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9" d="100"/>
          <a:sy n="109" d="100"/>
        </p:scale>
        <p:origin x="706" y="-18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4883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5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5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85725"/>
          </a:xfrm>
          <a:prstGeom prst="rect">
            <a:avLst/>
          </a:prstGeom>
          <a:solidFill>
            <a:srgbClr val="3B82F6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875" y="3000375"/>
            <a:ext cx="2143125" cy="2143125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904716" y="1327203"/>
            <a:ext cx="7334538" cy="60007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6" name="Text 2"/>
          <p:cNvSpPr/>
          <p:nvPr/>
        </p:nvSpPr>
        <p:spPr>
          <a:xfrm>
            <a:off x="904717" y="1346412"/>
            <a:ext cx="7405976" cy="48474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3150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Superstore Sales </a:t>
            </a:r>
            <a:r>
              <a:rPr lang="en-US" sz="3150" b="1" dirty="0" err="1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DashboAnalysis</a:t>
            </a:r>
            <a:endParaRPr lang="en-US" sz="3150" dirty="0"/>
          </a:p>
        </p:txBody>
      </p:sp>
      <p:sp>
        <p:nvSpPr>
          <p:cNvPr id="7" name="Text 3"/>
          <p:cNvSpPr/>
          <p:nvPr/>
        </p:nvSpPr>
        <p:spPr>
          <a:xfrm>
            <a:off x="2362753" y="1494025"/>
            <a:ext cx="4418465" cy="2492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620" b="1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Interactive Dashboard</a:t>
            </a:r>
            <a:endParaRPr lang="en-US" sz="1620" dirty="0">
              <a:solidFill>
                <a:schemeClr val="bg1"/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3559373" y="3188738"/>
            <a:ext cx="2096663" cy="1661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80" dirty="0">
                <a:solidFill>
                  <a:srgbClr val="64748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Prepared by: </a:t>
            </a:r>
            <a:r>
              <a:rPr lang="en-US" sz="1080" dirty="0" err="1">
                <a:solidFill>
                  <a:srgbClr val="64748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sriharidevalla</a:t>
            </a:r>
            <a:endParaRPr lang="en-US" sz="1080" dirty="0"/>
          </a:p>
        </p:txBody>
      </p:sp>
      <p:sp>
        <p:nvSpPr>
          <p:cNvPr id="9" name="Text 5"/>
          <p:cNvSpPr/>
          <p:nvPr/>
        </p:nvSpPr>
        <p:spPr>
          <a:xfrm>
            <a:off x="3559373" y="3451605"/>
            <a:ext cx="2096663" cy="1661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80" dirty="0">
                <a:solidFill>
                  <a:srgbClr val="64748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Analyst Internship - Task 3 </a:t>
            </a:r>
            <a:endParaRPr lang="en-US" sz="1080" dirty="0"/>
          </a:p>
        </p:txBody>
      </p:sp>
      <p:sp>
        <p:nvSpPr>
          <p:cNvPr id="10" name="Text 6"/>
          <p:cNvSpPr/>
          <p:nvPr/>
        </p:nvSpPr>
        <p:spPr>
          <a:xfrm>
            <a:off x="3559373" y="3751864"/>
            <a:ext cx="2096663" cy="18861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90" dirty="0">
                <a:solidFill>
                  <a:srgbClr val="64748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June 5, 2025</a:t>
            </a:r>
            <a:endParaRPr lang="en-US" sz="990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7A5D1989-57EC-B78D-57C7-8BB435789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6846" y="3047385"/>
            <a:ext cx="2143125" cy="21431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840434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8572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4" name="Text 1"/>
          <p:cNvSpPr/>
          <p:nvPr/>
        </p:nvSpPr>
        <p:spPr>
          <a:xfrm>
            <a:off x="457200" y="428625"/>
            <a:ext cx="830103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2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Dashboard Overview</a:t>
            </a:r>
            <a:endParaRPr lang="en-US" sz="2250" dirty="0"/>
          </a:p>
        </p:txBody>
      </p:sp>
      <p:sp>
        <p:nvSpPr>
          <p:cNvPr id="5" name="Shape 2"/>
          <p:cNvSpPr/>
          <p:nvPr/>
        </p:nvSpPr>
        <p:spPr>
          <a:xfrm>
            <a:off x="457200" y="1093470"/>
            <a:ext cx="8229600" cy="6975593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313" y="1314450"/>
            <a:ext cx="6429375" cy="358945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225515" y="4961055"/>
            <a:ext cx="276438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Internship_Task4_Dashboard.pbix - Main Dashboard View</a:t>
            </a:r>
            <a:endParaRPr lang="en-US" sz="788" dirty="0"/>
          </a:p>
        </p:txBody>
      </p:sp>
      <p:sp>
        <p:nvSpPr>
          <p:cNvPr id="8" name="Shape 4"/>
          <p:cNvSpPr/>
          <p:nvPr/>
        </p:nvSpPr>
        <p:spPr>
          <a:xfrm>
            <a:off x="685800" y="5389680"/>
            <a:ext cx="7772400" cy="600075"/>
          </a:xfrm>
          <a:prstGeom prst="rect">
            <a:avLst/>
          </a:prstGeom>
          <a:solidFill>
            <a:srgbClr val="DBEAFE"/>
          </a:solidFill>
          <a:ln/>
        </p:spPr>
      </p:sp>
      <p:sp>
        <p:nvSpPr>
          <p:cNvPr id="9" name="Shape 5"/>
          <p:cNvSpPr/>
          <p:nvPr/>
        </p:nvSpPr>
        <p:spPr>
          <a:xfrm>
            <a:off x="685800" y="5389680"/>
            <a:ext cx="28575" cy="600075"/>
          </a:xfrm>
          <a:prstGeom prst="rect">
            <a:avLst/>
          </a:prstGeom>
          <a:solidFill>
            <a:srgbClr val="3B82F6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" y="5511124"/>
            <a:ext cx="128588" cy="12858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85838" y="5487907"/>
            <a:ext cx="1589177" cy="17502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Dashboard Components</a:t>
            </a:r>
            <a:endParaRPr lang="en-US" sz="1013" dirty="0"/>
          </a:p>
        </p:txBody>
      </p:sp>
      <p:sp>
        <p:nvSpPr>
          <p:cNvPr id="12" name="Text 7"/>
          <p:cNvSpPr/>
          <p:nvPr/>
        </p:nvSpPr>
        <p:spPr>
          <a:xfrm>
            <a:off x="800100" y="5732580"/>
            <a:ext cx="76152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This Power BI dashboard provides a comprehensive view of Superstore sales performance through several key visualizations:</a:t>
            </a:r>
            <a:endParaRPr lang="en-US" sz="900" dirty="0"/>
          </a:p>
        </p:txBody>
      </p:sp>
      <p:sp>
        <p:nvSpPr>
          <p:cNvPr id="13" name="Shape 8"/>
          <p:cNvSpPr/>
          <p:nvPr/>
        </p:nvSpPr>
        <p:spPr>
          <a:xfrm>
            <a:off x="685800" y="6218355"/>
            <a:ext cx="3800475" cy="1042988"/>
          </a:xfrm>
          <a:prstGeom prst="rect">
            <a:avLst/>
          </a:prstGeom>
          <a:solidFill>
            <a:srgbClr val="FFFFFF"/>
          </a:solidFill>
          <a:ln w="99">
            <a:solidFill>
              <a:srgbClr val="E5E7EB"/>
            </a:solidFill>
            <a:prstDash val="solid"/>
          </a:ln>
        </p:spPr>
      </p:sp>
      <p:sp>
        <p:nvSpPr>
          <p:cNvPr id="14" name="Text 9"/>
          <p:cNvSpPr/>
          <p:nvPr/>
        </p:nvSpPr>
        <p:spPr>
          <a:xfrm>
            <a:off x="800100" y="6332655"/>
            <a:ext cx="36433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Metrics Cards</a:t>
            </a:r>
            <a:endParaRPr lang="en-US" sz="90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" y="6589830"/>
            <a:ext cx="114300" cy="11430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971550" y="6568399"/>
            <a:ext cx="8155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Sum of Sales:</a:t>
            </a:r>
            <a:endParaRPr lang="en-US" sz="900" dirty="0"/>
          </a:p>
        </p:txBody>
      </p:sp>
      <p:sp>
        <p:nvSpPr>
          <p:cNvPr id="17" name="Text 11"/>
          <p:cNvSpPr/>
          <p:nvPr/>
        </p:nvSpPr>
        <p:spPr>
          <a:xfrm>
            <a:off x="1715644" y="6568399"/>
            <a:ext cx="47104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$2.30M</a:t>
            </a:r>
            <a:endParaRPr lang="en-US" sz="90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" y="6789855"/>
            <a:ext cx="114300" cy="11430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971550" y="6768424"/>
            <a:ext cx="8332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Sum of Profit:</a:t>
            </a:r>
            <a:endParaRPr lang="en-US" sz="900" dirty="0"/>
          </a:p>
        </p:txBody>
      </p:sp>
      <p:sp>
        <p:nvSpPr>
          <p:cNvPr id="20" name="Text 13"/>
          <p:cNvSpPr/>
          <p:nvPr/>
        </p:nvSpPr>
        <p:spPr>
          <a:xfrm>
            <a:off x="1733364" y="6768424"/>
            <a:ext cx="5695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$286.40K</a:t>
            </a:r>
            <a:endParaRPr lang="en-US" sz="900" dirty="0"/>
          </a:p>
        </p:txBody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" y="6989880"/>
            <a:ext cx="114300" cy="114300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971550" y="6968449"/>
            <a:ext cx="10049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Sum of Quantity:</a:t>
            </a:r>
            <a:endParaRPr lang="en-US" sz="900" dirty="0"/>
          </a:p>
        </p:txBody>
      </p:sp>
      <p:sp>
        <p:nvSpPr>
          <p:cNvPr id="23" name="Text 15"/>
          <p:cNvSpPr/>
          <p:nvPr/>
        </p:nvSpPr>
        <p:spPr>
          <a:xfrm>
            <a:off x="1905037" y="6968449"/>
            <a:ext cx="2761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38K</a:t>
            </a:r>
            <a:endParaRPr lang="en-US" sz="900" dirty="0"/>
          </a:p>
        </p:txBody>
      </p:sp>
      <p:sp>
        <p:nvSpPr>
          <p:cNvPr id="24" name="Text 16"/>
          <p:cNvSpPr/>
          <p:nvPr/>
        </p:nvSpPr>
        <p:spPr>
          <a:xfrm>
            <a:off x="2109750" y="6968449"/>
            <a:ext cx="36795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units</a:t>
            </a:r>
            <a:endParaRPr lang="en-US" sz="900" dirty="0"/>
          </a:p>
        </p:txBody>
      </p:sp>
      <p:sp>
        <p:nvSpPr>
          <p:cNvPr id="25" name="Shape 17"/>
          <p:cNvSpPr/>
          <p:nvPr/>
        </p:nvSpPr>
        <p:spPr>
          <a:xfrm>
            <a:off x="4657725" y="6218355"/>
            <a:ext cx="3800475" cy="1042988"/>
          </a:xfrm>
          <a:prstGeom prst="rect">
            <a:avLst/>
          </a:prstGeom>
          <a:solidFill>
            <a:srgbClr val="FFFFFF"/>
          </a:solidFill>
          <a:ln w="99">
            <a:solidFill>
              <a:srgbClr val="E5E7EB"/>
            </a:solidFill>
            <a:prstDash val="solid"/>
          </a:ln>
        </p:spPr>
      </p:sp>
      <p:sp>
        <p:nvSpPr>
          <p:cNvPr id="26" name="Text 18"/>
          <p:cNvSpPr/>
          <p:nvPr/>
        </p:nvSpPr>
        <p:spPr>
          <a:xfrm>
            <a:off x="4772025" y="6332655"/>
            <a:ext cx="36433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Visualizations</a:t>
            </a:r>
            <a:endParaRPr lang="en-US" sz="900" dirty="0"/>
          </a:p>
        </p:txBody>
      </p:sp>
      <p:pic>
        <p:nvPicPr>
          <p:cNvPr id="27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2025" y="6589830"/>
            <a:ext cx="128588" cy="114300"/>
          </a:xfrm>
          <a:prstGeom prst="rect">
            <a:avLst/>
          </a:prstGeom>
        </p:spPr>
      </p:pic>
      <p:sp>
        <p:nvSpPr>
          <p:cNvPr id="28" name="Text 19"/>
          <p:cNvSpPr/>
          <p:nvPr/>
        </p:nvSpPr>
        <p:spPr>
          <a:xfrm>
            <a:off x="4957763" y="6561255"/>
            <a:ext cx="2157887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Profit by Customer Segment (pie chart)</a:t>
            </a:r>
            <a:endParaRPr lang="en-US" sz="900" dirty="0"/>
          </a:p>
        </p:txBody>
      </p:sp>
      <p:pic>
        <p:nvPicPr>
          <p:cNvPr id="2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2025" y="6789855"/>
            <a:ext cx="114300" cy="114300"/>
          </a:xfrm>
          <a:prstGeom prst="rect">
            <a:avLst/>
          </a:prstGeom>
        </p:spPr>
      </p:pic>
      <p:sp>
        <p:nvSpPr>
          <p:cNvPr id="30" name="Text 20"/>
          <p:cNvSpPr/>
          <p:nvPr/>
        </p:nvSpPr>
        <p:spPr>
          <a:xfrm>
            <a:off x="4943475" y="6761280"/>
            <a:ext cx="206998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Sales Trend by Order Date (line chart)</a:t>
            </a:r>
            <a:endParaRPr lang="en-US" sz="900" dirty="0"/>
          </a:p>
        </p:txBody>
      </p:sp>
      <p:sp>
        <p:nvSpPr>
          <p:cNvPr id="31" name="Text 21"/>
          <p:cNvSpPr/>
          <p:nvPr/>
        </p:nvSpPr>
        <p:spPr>
          <a:xfrm>
            <a:off x="4829175" y="6961305"/>
            <a:ext cx="2717946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Category by Sales and Sub-Category (scatter plot)</a:t>
            </a:r>
            <a:endParaRPr lang="en-US" sz="900" dirty="0"/>
          </a:p>
        </p:txBody>
      </p:sp>
      <p:pic>
        <p:nvPicPr>
          <p:cNvPr id="32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7447080"/>
            <a:ext cx="85725" cy="114300"/>
          </a:xfrm>
          <a:prstGeom prst="rect">
            <a:avLst/>
          </a:prstGeom>
        </p:spPr>
      </p:pic>
      <p:sp>
        <p:nvSpPr>
          <p:cNvPr id="33" name="Text 22"/>
          <p:cNvSpPr/>
          <p:nvPr/>
        </p:nvSpPr>
        <p:spPr>
          <a:xfrm>
            <a:off x="858394" y="7425649"/>
            <a:ext cx="120062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Dashboard Purpose:</a:t>
            </a:r>
            <a:endParaRPr lang="en-US" sz="900" dirty="0"/>
          </a:p>
        </p:txBody>
      </p:sp>
      <p:sp>
        <p:nvSpPr>
          <p:cNvPr id="34" name="Text 23"/>
          <p:cNvSpPr/>
          <p:nvPr/>
        </p:nvSpPr>
        <p:spPr>
          <a:xfrm>
            <a:off x="758479" y="7513834"/>
            <a:ext cx="7798491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This dashboard enables stakeholders to monitor key sales metrics, analyze customer segment performance, track sales trends over time, and explore product category distribution.</a:t>
            </a:r>
            <a:endParaRPr lang="en-US" sz="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99515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8572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4" name="Text 1"/>
          <p:cNvSpPr/>
          <p:nvPr/>
        </p:nvSpPr>
        <p:spPr>
          <a:xfrm>
            <a:off x="457200" y="428625"/>
            <a:ext cx="830103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2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Performance Indicators</a:t>
            </a:r>
            <a:endParaRPr lang="en-US" sz="2250" dirty="0"/>
          </a:p>
        </p:txBody>
      </p:sp>
      <p:sp>
        <p:nvSpPr>
          <p:cNvPr id="5" name="Shape 2"/>
          <p:cNvSpPr/>
          <p:nvPr/>
        </p:nvSpPr>
        <p:spPr>
          <a:xfrm>
            <a:off x="457200" y="1085850"/>
            <a:ext cx="8229600" cy="5566404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343025"/>
            <a:ext cx="171450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42975" y="1310878"/>
            <a:ext cx="2040908" cy="2339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Dashboard KPI Analysis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685800" y="1714500"/>
            <a:ext cx="78438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dashboard displays three critical business metrics that provide an at-a-glance performance overview:</a:t>
            </a:r>
            <a:endParaRPr lang="en-US" sz="900" dirty="0"/>
          </a:p>
        </p:txBody>
      </p:sp>
      <p:sp>
        <p:nvSpPr>
          <p:cNvPr id="9" name="Shape 5"/>
          <p:cNvSpPr/>
          <p:nvPr/>
        </p:nvSpPr>
        <p:spPr>
          <a:xfrm>
            <a:off x="685800" y="2114550"/>
            <a:ext cx="2476481" cy="93725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0" name="Shape 6"/>
          <p:cNvSpPr/>
          <p:nvPr/>
        </p:nvSpPr>
        <p:spPr>
          <a:xfrm>
            <a:off x="685800" y="3023229"/>
            <a:ext cx="2476481" cy="2857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11" name="Shape 7"/>
          <p:cNvSpPr/>
          <p:nvPr/>
        </p:nvSpPr>
        <p:spPr>
          <a:xfrm>
            <a:off x="857250" y="2411713"/>
            <a:ext cx="342900" cy="342900"/>
          </a:xfrm>
          <a:prstGeom prst="ellipse">
            <a:avLst/>
          </a:prstGeom>
          <a:solidFill>
            <a:srgbClr val="DBEAFE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122" y="2497438"/>
            <a:ext cx="107156" cy="17145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314450" y="2300288"/>
            <a:ext cx="955560" cy="37716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980" b="1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$2.30M</a:t>
            </a:r>
            <a:endParaRPr lang="en-US" sz="1980" dirty="0"/>
          </a:p>
        </p:txBody>
      </p:sp>
      <p:sp>
        <p:nvSpPr>
          <p:cNvPr id="14" name="Text 9"/>
          <p:cNvSpPr/>
          <p:nvPr/>
        </p:nvSpPr>
        <p:spPr>
          <a:xfrm>
            <a:off x="1314450" y="2677455"/>
            <a:ext cx="955560" cy="18861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90" dirty="0">
                <a:solidFill>
                  <a:srgbClr val="64748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Total Sales</a:t>
            </a:r>
            <a:endParaRPr lang="en-US" sz="990" dirty="0"/>
          </a:p>
        </p:txBody>
      </p:sp>
      <p:sp>
        <p:nvSpPr>
          <p:cNvPr id="15" name="Shape 10"/>
          <p:cNvSpPr/>
          <p:nvPr/>
        </p:nvSpPr>
        <p:spPr>
          <a:xfrm>
            <a:off x="3333731" y="2114550"/>
            <a:ext cx="2476509" cy="93725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6" name="Shape 11"/>
          <p:cNvSpPr/>
          <p:nvPr/>
        </p:nvSpPr>
        <p:spPr>
          <a:xfrm>
            <a:off x="3333731" y="3023229"/>
            <a:ext cx="2476509" cy="28575"/>
          </a:xfrm>
          <a:prstGeom prst="rect">
            <a:avLst/>
          </a:prstGeom>
          <a:solidFill>
            <a:srgbClr val="10B981"/>
          </a:solidFill>
          <a:ln/>
        </p:spPr>
      </p:sp>
      <p:sp>
        <p:nvSpPr>
          <p:cNvPr id="17" name="Shape 12"/>
          <p:cNvSpPr/>
          <p:nvPr/>
        </p:nvSpPr>
        <p:spPr>
          <a:xfrm>
            <a:off x="3505181" y="2411713"/>
            <a:ext cx="342900" cy="342900"/>
          </a:xfrm>
          <a:prstGeom prst="ellipse">
            <a:avLst/>
          </a:prstGeom>
          <a:solidFill>
            <a:srgbClr val="D1FAE5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0191" y="2497438"/>
            <a:ext cx="192881" cy="17145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62381" y="2300288"/>
            <a:ext cx="1173082" cy="37716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980" b="1" dirty="0">
                <a:solidFill>
                  <a:srgbClr val="05966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$286.40K</a:t>
            </a:r>
            <a:endParaRPr lang="en-US" sz="1980" dirty="0"/>
          </a:p>
        </p:txBody>
      </p:sp>
      <p:sp>
        <p:nvSpPr>
          <p:cNvPr id="20" name="Text 14"/>
          <p:cNvSpPr/>
          <p:nvPr/>
        </p:nvSpPr>
        <p:spPr>
          <a:xfrm>
            <a:off x="3962381" y="2677455"/>
            <a:ext cx="1173082" cy="18861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90" dirty="0">
                <a:solidFill>
                  <a:srgbClr val="64748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Total Profit</a:t>
            </a:r>
            <a:endParaRPr lang="en-US" sz="990" dirty="0"/>
          </a:p>
        </p:txBody>
      </p:sp>
      <p:sp>
        <p:nvSpPr>
          <p:cNvPr id="21" name="Shape 15"/>
          <p:cNvSpPr/>
          <p:nvPr/>
        </p:nvSpPr>
        <p:spPr>
          <a:xfrm>
            <a:off x="5981691" y="2114550"/>
            <a:ext cx="2476481" cy="93725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2" name="Shape 16"/>
          <p:cNvSpPr/>
          <p:nvPr/>
        </p:nvSpPr>
        <p:spPr>
          <a:xfrm>
            <a:off x="5981691" y="3023229"/>
            <a:ext cx="2476481" cy="28575"/>
          </a:xfrm>
          <a:prstGeom prst="rect">
            <a:avLst/>
          </a:prstGeom>
          <a:solidFill>
            <a:srgbClr val="8B5CF6"/>
          </a:solidFill>
          <a:ln/>
        </p:spPr>
      </p:sp>
      <p:sp>
        <p:nvSpPr>
          <p:cNvPr id="23" name="Shape 17"/>
          <p:cNvSpPr/>
          <p:nvPr/>
        </p:nvSpPr>
        <p:spPr>
          <a:xfrm>
            <a:off x="6153141" y="2397426"/>
            <a:ext cx="342900" cy="342900"/>
          </a:xfrm>
          <a:prstGeom prst="ellipse">
            <a:avLst/>
          </a:prstGeom>
          <a:solidFill>
            <a:srgbClr val="EDE9FE"/>
          </a:solidFill>
          <a:ln/>
        </p:spPr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9581" y="2483151"/>
            <a:ext cx="150019" cy="171450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6610341" y="2286000"/>
            <a:ext cx="666573" cy="37716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980" b="1" dirty="0">
                <a:solidFill>
                  <a:srgbClr val="7C3AE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38K</a:t>
            </a:r>
            <a:endParaRPr lang="en-US" sz="1980" dirty="0"/>
          </a:p>
        </p:txBody>
      </p:sp>
      <p:sp>
        <p:nvSpPr>
          <p:cNvPr id="26" name="Text 19"/>
          <p:cNvSpPr/>
          <p:nvPr/>
        </p:nvSpPr>
        <p:spPr>
          <a:xfrm>
            <a:off x="6610341" y="2663168"/>
            <a:ext cx="666573" cy="18861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90" dirty="0">
                <a:solidFill>
                  <a:srgbClr val="64748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Units Sold</a:t>
            </a:r>
            <a:endParaRPr lang="en-US" sz="990" dirty="0"/>
          </a:p>
        </p:txBody>
      </p:sp>
      <p:sp>
        <p:nvSpPr>
          <p:cNvPr id="27" name="Text 20"/>
          <p:cNvSpPr/>
          <p:nvPr/>
        </p:nvSpPr>
        <p:spPr>
          <a:xfrm>
            <a:off x="685800" y="3308979"/>
            <a:ext cx="78438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KPI Insights</a:t>
            </a:r>
            <a:endParaRPr lang="en-US" sz="1125" dirty="0"/>
          </a:p>
        </p:txBody>
      </p:sp>
      <p:sp>
        <p:nvSpPr>
          <p:cNvPr id="28" name="Shape 21"/>
          <p:cNvSpPr/>
          <p:nvPr/>
        </p:nvSpPr>
        <p:spPr>
          <a:xfrm>
            <a:off x="685800" y="3623304"/>
            <a:ext cx="3800475" cy="1214438"/>
          </a:xfrm>
          <a:prstGeom prst="rect">
            <a:avLst/>
          </a:prstGeom>
          <a:solidFill>
            <a:srgbClr val="F8FAFC"/>
          </a:solidFill>
          <a:ln w="99">
            <a:solidFill>
              <a:srgbClr val="E2E8F0"/>
            </a:solidFill>
            <a:prstDash val="solid"/>
          </a:ln>
        </p:spPr>
      </p:sp>
      <p:sp>
        <p:nvSpPr>
          <p:cNvPr id="29" name="Text 22"/>
          <p:cNvSpPr/>
          <p:nvPr/>
        </p:nvSpPr>
        <p:spPr>
          <a:xfrm>
            <a:off x="800100" y="3737604"/>
            <a:ext cx="36433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Profit Margin Analysis</a:t>
            </a:r>
            <a:endParaRPr lang="en-US" sz="900" dirty="0"/>
          </a:p>
        </p:txBody>
      </p:sp>
      <p:sp>
        <p:nvSpPr>
          <p:cNvPr id="30" name="Text 23"/>
          <p:cNvSpPr/>
          <p:nvPr/>
        </p:nvSpPr>
        <p:spPr>
          <a:xfrm>
            <a:off x="800100" y="3973348"/>
            <a:ext cx="3317909" cy="1553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Based on the KPIs, the overall profit margin is approximately</a:t>
            </a:r>
            <a:endParaRPr lang="en-US" sz="900" dirty="0"/>
          </a:p>
        </p:txBody>
      </p:sp>
      <p:sp>
        <p:nvSpPr>
          <p:cNvPr id="31" name="Text 24"/>
          <p:cNvSpPr/>
          <p:nvPr/>
        </p:nvSpPr>
        <p:spPr>
          <a:xfrm>
            <a:off x="800100" y="4144798"/>
            <a:ext cx="4648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12.45%</a:t>
            </a:r>
            <a:endParaRPr lang="en-US" sz="900" dirty="0"/>
          </a:p>
        </p:txBody>
      </p:sp>
      <p:sp>
        <p:nvSpPr>
          <p:cNvPr id="32" name="Text 25"/>
          <p:cNvSpPr/>
          <p:nvPr/>
        </p:nvSpPr>
        <p:spPr>
          <a:xfrm>
            <a:off x="1193536" y="4144798"/>
            <a:ext cx="1910535" cy="1553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($286.40K profit on $2.30M sales).</a:t>
            </a:r>
            <a:endParaRPr lang="en-US" sz="900" dirty="0"/>
          </a:p>
        </p:txBody>
      </p:sp>
      <p:sp>
        <p:nvSpPr>
          <p:cNvPr id="33" name="Text 26"/>
          <p:cNvSpPr/>
          <p:nvPr/>
        </p:nvSpPr>
        <p:spPr>
          <a:xfrm>
            <a:off x="800100" y="4366254"/>
            <a:ext cx="36433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This indicates a healthy profit margin for retail, suggesting effective pricing strategies and cost management.</a:t>
            </a:r>
            <a:endParaRPr lang="en-US" sz="900" dirty="0"/>
          </a:p>
        </p:txBody>
      </p:sp>
      <p:sp>
        <p:nvSpPr>
          <p:cNvPr id="34" name="Shape 27"/>
          <p:cNvSpPr/>
          <p:nvPr/>
        </p:nvSpPr>
        <p:spPr>
          <a:xfrm>
            <a:off x="4657725" y="3623304"/>
            <a:ext cx="3800475" cy="1214438"/>
          </a:xfrm>
          <a:prstGeom prst="rect">
            <a:avLst/>
          </a:prstGeom>
          <a:solidFill>
            <a:srgbClr val="F8FAFC"/>
          </a:solidFill>
          <a:ln w="99">
            <a:solidFill>
              <a:srgbClr val="E2E8F0"/>
            </a:solidFill>
            <a:prstDash val="solid"/>
          </a:ln>
        </p:spPr>
      </p:sp>
      <p:sp>
        <p:nvSpPr>
          <p:cNvPr id="35" name="Text 28"/>
          <p:cNvSpPr/>
          <p:nvPr/>
        </p:nvSpPr>
        <p:spPr>
          <a:xfrm>
            <a:off x="4772025" y="3737604"/>
            <a:ext cx="36433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Average Order Value</a:t>
            </a:r>
            <a:endParaRPr lang="en-US" sz="900" dirty="0"/>
          </a:p>
        </p:txBody>
      </p:sp>
      <p:sp>
        <p:nvSpPr>
          <p:cNvPr id="36" name="Text 29"/>
          <p:cNvSpPr/>
          <p:nvPr/>
        </p:nvSpPr>
        <p:spPr>
          <a:xfrm>
            <a:off x="4772025" y="3973348"/>
            <a:ext cx="2593125" cy="1553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average revenue per unit is approximately</a:t>
            </a:r>
            <a:endParaRPr lang="en-US" sz="900" dirty="0"/>
          </a:p>
        </p:txBody>
      </p:sp>
      <p:sp>
        <p:nvSpPr>
          <p:cNvPr id="37" name="Text 30"/>
          <p:cNvSpPr/>
          <p:nvPr/>
        </p:nvSpPr>
        <p:spPr>
          <a:xfrm>
            <a:off x="7321478" y="3973348"/>
            <a:ext cx="43024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$60.53</a:t>
            </a:r>
            <a:endParaRPr lang="en-US" sz="900" dirty="0"/>
          </a:p>
        </p:txBody>
      </p:sp>
      <p:sp>
        <p:nvSpPr>
          <p:cNvPr id="38" name="Text 31"/>
          <p:cNvSpPr/>
          <p:nvPr/>
        </p:nvSpPr>
        <p:spPr>
          <a:xfrm>
            <a:off x="4772025" y="4057162"/>
            <a:ext cx="3411782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($2.30M sales / 38K units).</a:t>
            </a:r>
            <a:endParaRPr lang="en-US" sz="900" dirty="0"/>
          </a:p>
        </p:txBody>
      </p:sp>
      <p:sp>
        <p:nvSpPr>
          <p:cNvPr id="39" name="Text 32"/>
          <p:cNvSpPr/>
          <p:nvPr/>
        </p:nvSpPr>
        <p:spPr>
          <a:xfrm>
            <a:off x="4772025" y="4366254"/>
            <a:ext cx="36433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This suggests a mid-to-high price point product mix, typical for an office supply and technology retailer.</a:t>
            </a:r>
            <a:endParaRPr lang="en-US" sz="900" dirty="0"/>
          </a:p>
        </p:txBody>
      </p:sp>
      <p:sp>
        <p:nvSpPr>
          <p:cNvPr id="40" name="Shape 33"/>
          <p:cNvSpPr/>
          <p:nvPr/>
        </p:nvSpPr>
        <p:spPr>
          <a:xfrm>
            <a:off x="685800" y="4994904"/>
            <a:ext cx="3800475" cy="1385888"/>
          </a:xfrm>
          <a:prstGeom prst="rect">
            <a:avLst/>
          </a:prstGeom>
          <a:solidFill>
            <a:srgbClr val="F8FAFC"/>
          </a:solidFill>
          <a:ln w="99">
            <a:solidFill>
              <a:srgbClr val="E2E8F0"/>
            </a:solidFill>
            <a:prstDash val="solid"/>
          </a:ln>
        </p:spPr>
      </p:sp>
      <p:sp>
        <p:nvSpPr>
          <p:cNvPr id="41" name="Text 34"/>
          <p:cNvSpPr/>
          <p:nvPr/>
        </p:nvSpPr>
        <p:spPr>
          <a:xfrm>
            <a:off x="800100" y="5109204"/>
            <a:ext cx="36433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Profit per Unit</a:t>
            </a:r>
            <a:endParaRPr lang="en-US" sz="900" dirty="0"/>
          </a:p>
        </p:txBody>
      </p:sp>
      <p:sp>
        <p:nvSpPr>
          <p:cNvPr id="42" name="Text 35"/>
          <p:cNvSpPr/>
          <p:nvPr/>
        </p:nvSpPr>
        <p:spPr>
          <a:xfrm>
            <a:off x="778613" y="5300114"/>
            <a:ext cx="2452204" cy="1553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average profit per unit is approximately</a:t>
            </a:r>
            <a:endParaRPr lang="en-US" sz="900" dirty="0"/>
          </a:p>
        </p:txBody>
      </p:sp>
      <p:sp>
        <p:nvSpPr>
          <p:cNvPr id="43" name="Text 36"/>
          <p:cNvSpPr/>
          <p:nvPr/>
        </p:nvSpPr>
        <p:spPr>
          <a:xfrm>
            <a:off x="3162686" y="5306366"/>
            <a:ext cx="36486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$7.54</a:t>
            </a:r>
            <a:endParaRPr lang="en-US" sz="900" dirty="0"/>
          </a:p>
        </p:txBody>
      </p:sp>
      <p:sp>
        <p:nvSpPr>
          <p:cNvPr id="44" name="Text 37"/>
          <p:cNvSpPr/>
          <p:nvPr/>
        </p:nvSpPr>
        <p:spPr>
          <a:xfrm>
            <a:off x="800100" y="5344948"/>
            <a:ext cx="3627462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($286.40K profit / 38K units).</a:t>
            </a:r>
            <a:endParaRPr lang="en-US" sz="900" dirty="0"/>
          </a:p>
        </p:txBody>
      </p:sp>
      <p:sp>
        <p:nvSpPr>
          <p:cNvPr id="45" name="Text 38"/>
          <p:cNvSpPr/>
          <p:nvPr/>
        </p:nvSpPr>
        <p:spPr>
          <a:xfrm>
            <a:off x="800100" y="5737854"/>
            <a:ext cx="36433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This metric helps in evaluating product performance and can guide inventory and purchasing decisions.</a:t>
            </a:r>
            <a:endParaRPr lang="en-US" sz="900" dirty="0"/>
          </a:p>
        </p:txBody>
      </p:sp>
      <p:sp>
        <p:nvSpPr>
          <p:cNvPr id="46" name="Shape 39"/>
          <p:cNvSpPr/>
          <p:nvPr/>
        </p:nvSpPr>
        <p:spPr>
          <a:xfrm>
            <a:off x="4657725" y="4994904"/>
            <a:ext cx="3800475" cy="1385888"/>
          </a:xfrm>
          <a:prstGeom prst="rect">
            <a:avLst/>
          </a:prstGeom>
          <a:solidFill>
            <a:srgbClr val="F8FAFC"/>
          </a:solidFill>
          <a:ln w="99">
            <a:solidFill>
              <a:srgbClr val="E2E8F0"/>
            </a:solidFill>
            <a:prstDash val="solid"/>
          </a:ln>
        </p:spPr>
      </p:sp>
      <p:sp>
        <p:nvSpPr>
          <p:cNvPr id="47" name="Text 40"/>
          <p:cNvSpPr/>
          <p:nvPr/>
        </p:nvSpPr>
        <p:spPr>
          <a:xfrm>
            <a:off x="4772025" y="5109204"/>
            <a:ext cx="36433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KPI Relationships</a:t>
            </a:r>
            <a:endParaRPr lang="en-US" sz="900" dirty="0"/>
          </a:p>
        </p:txBody>
      </p:sp>
      <p:sp>
        <p:nvSpPr>
          <p:cNvPr id="48" name="Text 41"/>
          <p:cNvSpPr/>
          <p:nvPr/>
        </p:nvSpPr>
        <p:spPr>
          <a:xfrm>
            <a:off x="4772025" y="5337804"/>
            <a:ext cx="3643313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dashboard shows a direct relationship between sales volume and profit generation, with consistent profit margins across the business.</a:t>
            </a:r>
            <a:endParaRPr lang="en-US" sz="900" dirty="0"/>
          </a:p>
        </p:txBody>
      </p:sp>
      <p:sp>
        <p:nvSpPr>
          <p:cNvPr id="49" name="Text 42"/>
          <p:cNvSpPr/>
          <p:nvPr/>
        </p:nvSpPr>
        <p:spPr>
          <a:xfrm>
            <a:off x="4772025" y="5909304"/>
            <a:ext cx="36433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These KPIs provide a foundation for deeper analysis of segment and category performance.</a:t>
            </a:r>
            <a:endParaRPr lang="en-US" sz="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3294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8572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4" name="Text 1"/>
          <p:cNvSpPr/>
          <p:nvPr/>
        </p:nvSpPr>
        <p:spPr>
          <a:xfrm>
            <a:off x="457200" y="428625"/>
            <a:ext cx="830103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2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Profit by Customer Segment</a:t>
            </a:r>
            <a:endParaRPr lang="en-US" sz="2250" dirty="0"/>
          </a:p>
        </p:txBody>
      </p:sp>
      <p:sp>
        <p:nvSpPr>
          <p:cNvPr id="5" name="Shape 2"/>
          <p:cNvSpPr/>
          <p:nvPr/>
        </p:nvSpPr>
        <p:spPr>
          <a:xfrm>
            <a:off x="457200" y="1085850"/>
            <a:ext cx="8229600" cy="5900738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343025"/>
            <a:ext cx="214313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85838" y="1310878"/>
            <a:ext cx="1866863" cy="2339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Segment Distribution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685800" y="1714500"/>
            <a:ext cx="38433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dashboard shows profit distribution across three customer segments, with Consumer segment leading in contribution.</a:t>
            </a:r>
            <a:endParaRPr lang="en-US" sz="900" dirty="0"/>
          </a:p>
        </p:txBody>
      </p:sp>
      <p:sp>
        <p:nvSpPr>
          <p:cNvPr id="9" name="Shape 5"/>
          <p:cNvSpPr/>
          <p:nvPr/>
        </p:nvSpPr>
        <p:spPr>
          <a:xfrm>
            <a:off x="685800" y="2171700"/>
            <a:ext cx="3771900" cy="214312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171700"/>
            <a:ext cx="3771900" cy="214312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6300" y="1343025"/>
            <a:ext cx="192881" cy="17145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4964906" y="1310878"/>
            <a:ext cx="1810299" cy="2339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Segment Breakdown</a:t>
            </a:r>
            <a:endParaRPr lang="en-US" sz="1350" dirty="0"/>
          </a:p>
        </p:txBody>
      </p:sp>
      <p:sp>
        <p:nvSpPr>
          <p:cNvPr id="13" name="Shape 7"/>
          <p:cNvSpPr/>
          <p:nvPr/>
        </p:nvSpPr>
        <p:spPr>
          <a:xfrm>
            <a:off x="4686300" y="1714500"/>
            <a:ext cx="3771900" cy="571500"/>
          </a:xfrm>
          <a:prstGeom prst="rect">
            <a:avLst/>
          </a:prstGeom>
          <a:solidFill>
            <a:srgbClr val="DBEAFE"/>
          </a:solidFill>
          <a:ln/>
        </p:spPr>
      </p:sp>
      <p:sp>
        <p:nvSpPr>
          <p:cNvPr id="14" name="Shape 8"/>
          <p:cNvSpPr/>
          <p:nvPr/>
        </p:nvSpPr>
        <p:spPr>
          <a:xfrm>
            <a:off x="4686300" y="1714500"/>
            <a:ext cx="28575" cy="571500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15" name="Shape 9"/>
          <p:cNvSpPr/>
          <p:nvPr/>
        </p:nvSpPr>
        <p:spPr>
          <a:xfrm>
            <a:off x="4800600" y="1857375"/>
            <a:ext cx="285750" cy="285750"/>
          </a:xfrm>
          <a:prstGeom prst="ellipse">
            <a:avLst/>
          </a:prstGeom>
          <a:solidFill>
            <a:srgbClr val="DBEAFE"/>
          </a:solidFill>
          <a:ln/>
        </p:spPr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0967" y="1928813"/>
            <a:ext cx="125016" cy="142875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172075" y="1828800"/>
            <a:ext cx="64374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Consumer</a:t>
            </a:r>
            <a:endParaRPr lang="en-US" sz="900" dirty="0"/>
          </a:p>
        </p:txBody>
      </p:sp>
      <p:sp>
        <p:nvSpPr>
          <p:cNvPr id="18" name="Text 11"/>
          <p:cNvSpPr/>
          <p:nvPr/>
        </p:nvSpPr>
        <p:spPr>
          <a:xfrm>
            <a:off x="5891612" y="1828800"/>
            <a:ext cx="57219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$134.12K</a:t>
            </a:r>
            <a:endParaRPr lang="en-US" sz="900" dirty="0"/>
          </a:p>
        </p:txBody>
      </p:sp>
      <p:sp>
        <p:nvSpPr>
          <p:cNvPr id="19" name="Text 12"/>
          <p:cNvSpPr/>
          <p:nvPr/>
        </p:nvSpPr>
        <p:spPr>
          <a:xfrm>
            <a:off x="5172075" y="2028825"/>
            <a:ext cx="95037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Profit Contribution</a:t>
            </a:r>
            <a:endParaRPr lang="en-US" sz="788" dirty="0"/>
          </a:p>
        </p:txBody>
      </p:sp>
      <p:sp>
        <p:nvSpPr>
          <p:cNvPr id="20" name="Text 13"/>
          <p:cNvSpPr/>
          <p:nvPr/>
        </p:nvSpPr>
        <p:spPr>
          <a:xfrm>
            <a:off x="6051007" y="2028825"/>
            <a:ext cx="41280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46.83%</a:t>
            </a:r>
            <a:endParaRPr lang="en-US" sz="788" dirty="0"/>
          </a:p>
        </p:txBody>
      </p:sp>
      <p:sp>
        <p:nvSpPr>
          <p:cNvPr id="21" name="Shape 14"/>
          <p:cNvSpPr/>
          <p:nvPr/>
        </p:nvSpPr>
        <p:spPr>
          <a:xfrm>
            <a:off x="4686300" y="2400300"/>
            <a:ext cx="3771900" cy="571500"/>
          </a:xfrm>
          <a:prstGeom prst="rect">
            <a:avLst/>
          </a:prstGeom>
          <a:solidFill>
            <a:srgbClr val="E0F2FE"/>
          </a:solidFill>
          <a:ln/>
        </p:spPr>
      </p:sp>
      <p:sp>
        <p:nvSpPr>
          <p:cNvPr id="22" name="Shape 15"/>
          <p:cNvSpPr/>
          <p:nvPr/>
        </p:nvSpPr>
        <p:spPr>
          <a:xfrm>
            <a:off x="4686300" y="2400300"/>
            <a:ext cx="28575" cy="571500"/>
          </a:xfrm>
          <a:prstGeom prst="rect">
            <a:avLst/>
          </a:prstGeom>
          <a:solidFill>
            <a:srgbClr val="0EA5E9"/>
          </a:solidFill>
          <a:ln/>
        </p:spPr>
      </p:sp>
      <p:pic>
        <p:nvPicPr>
          <p:cNvPr id="2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9897" y="2614613"/>
            <a:ext cx="107156" cy="142875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5172075" y="2514600"/>
            <a:ext cx="63403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Corporate</a:t>
            </a:r>
            <a:endParaRPr lang="en-US" sz="900" dirty="0"/>
          </a:p>
        </p:txBody>
      </p:sp>
      <p:sp>
        <p:nvSpPr>
          <p:cNvPr id="25" name="Text 17"/>
          <p:cNvSpPr/>
          <p:nvPr/>
        </p:nvSpPr>
        <p:spPr>
          <a:xfrm>
            <a:off x="5956995" y="2514600"/>
            <a:ext cx="50681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369A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$91.98K</a:t>
            </a:r>
            <a:endParaRPr lang="en-US" sz="900" dirty="0"/>
          </a:p>
        </p:txBody>
      </p:sp>
      <p:sp>
        <p:nvSpPr>
          <p:cNvPr id="26" name="Text 18"/>
          <p:cNvSpPr/>
          <p:nvPr/>
        </p:nvSpPr>
        <p:spPr>
          <a:xfrm>
            <a:off x="5172075" y="2714625"/>
            <a:ext cx="95037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Profit Contribution</a:t>
            </a:r>
            <a:endParaRPr lang="en-US" sz="788" dirty="0"/>
          </a:p>
        </p:txBody>
      </p:sp>
      <p:sp>
        <p:nvSpPr>
          <p:cNvPr id="27" name="Text 19"/>
          <p:cNvSpPr/>
          <p:nvPr/>
        </p:nvSpPr>
        <p:spPr>
          <a:xfrm>
            <a:off x="6051007" y="2714625"/>
            <a:ext cx="41280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b="1" dirty="0">
                <a:solidFill>
                  <a:srgbClr val="0369A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32.12%</a:t>
            </a:r>
            <a:endParaRPr lang="en-US" sz="788" dirty="0"/>
          </a:p>
        </p:txBody>
      </p:sp>
      <p:sp>
        <p:nvSpPr>
          <p:cNvPr id="28" name="Shape 20"/>
          <p:cNvSpPr/>
          <p:nvPr/>
        </p:nvSpPr>
        <p:spPr>
          <a:xfrm>
            <a:off x="4686300" y="3086100"/>
            <a:ext cx="3771900" cy="571500"/>
          </a:xfrm>
          <a:prstGeom prst="rect">
            <a:avLst/>
          </a:prstGeom>
          <a:solidFill>
            <a:srgbClr val="FEF3C7"/>
          </a:solidFill>
          <a:ln/>
        </p:spPr>
      </p:sp>
      <p:sp>
        <p:nvSpPr>
          <p:cNvPr id="29" name="Shape 21"/>
          <p:cNvSpPr/>
          <p:nvPr/>
        </p:nvSpPr>
        <p:spPr>
          <a:xfrm>
            <a:off x="4686300" y="3086100"/>
            <a:ext cx="28575" cy="571500"/>
          </a:xfrm>
          <a:prstGeom prst="rect">
            <a:avLst/>
          </a:prstGeom>
          <a:solidFill>
            <a:srgbClr val="F59E0B"/>
          </a:solidFill>
          <a:ln/>
        </p:spPr>
      </p:sp>
      <p:pic>
        <p:nvPicPr>
          <p:cNvPr id="3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3108" y="3300413"/>
            <a:ext cx="160734" cy="142875"/>
          </a:xfrm>
          <a:prstGeom prst="rect">
            <a:avLst/>
          </a:prstGeom>
        </p:spPr>
      </p:pic>
      <p:sp>
        <p:nvSpPr>
          <p:cNvPr id="31" name="Text 22"/>
          <p:cNvSpPr/>
          <p:nvPr/>
        </p:nvSpPr>
        <p:spPr>
          <a:xfrm>
            <a:off x="5172075" y="3200400"/>
            <a:ext cx="76594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Home Office</a:t>
            </a:r>
            <a:endParaRPr lang="en-US" sz="900" dirty="0"/>
          </a:p>
        </p:txBody>
      </p:sp>
      <p:sp>
        <p:nvSpPr>
          <p:cNvPr id="32" name="Text 23"/>
          <p:cNvSpPr/>
          <p:nvPr/>
        </p:nvSpPr>
        <p:spPr>
          <a:xfrm>
            <a:off x="6022377" y="3200400"/>
            <a:ext cx="44143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92400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$60.3K</a:t>
            </a:r>
            <a:endParaRPr lang="en-US" sz="900" dirty="0"/>
          </a:p>
        </p:txBody>
      </p:sp>
      <p:sp>
        <p:nvSpPr>
          <p:cNvPr id="33" name="Text 24"/>
          <p:cNvSpPr/>
          <p:nvPr/>
        </p:nvSpPr>
        <p:spPr>
          <a:xfrm>
            <a:off x="5172075" y="3400425"/>
            <a:ext cx="95037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Profit Contribution</a:t>
            </a:r>
            <a:endParaRPr lang="en-US" sz="788" dirty="0"/>
          </a:p>
        </p:txBody>
      </p:sp>
      <p:sp>
        <p:nvSpPr>
          <p:cNvPr id="34" name="Text 25"/>
          <p:cNvSpPr/>
          <p:nvPr/>
        </p:nvSpPr>
        <p:spPr>
          <a:xfrm>
            <a:off x="6051007" y="3400425"/>
            <a:ext cx="41280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b="1" dirty="0">
                <a:solidFill>
                  <a:srgbClr val="92400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21.05%</a:t>
            </a:r>
            <a:endParaRPr lang="en-US" sz="788" dirty="0"/>
          </a:p>
        </p:txBody>
      </p:sp>
      <p:sp>
        <p:nvSpPr>
          <p:cNvPr id="35" name="Shape 26"/>
          <p:cNvSpPr/>
          <p:nvPr/>
        </p:nvSpPr>
        <p:spPr>
          <a:xfrm>
            <a:off x="685800" y="4657725"/>
            <a:ext cx="3800475" cy="2100263"/>
          </a:xfrm>
          <a:prstGeom prst="rect">
            <a:avLst/>
          </a:prstGeom>
          <a:solidFill>
            <a:srgbClr val="FFFFFF"/>
          </a:solidFill>
          <a:ln w="99">
            <a:solidFill>
              <a:srgbClr val="E5E7EB"/>
            </a:solidFill>
            <a:prstDash val="solid"/>
          </a:ln>
        </p:spPr>
      </p:sp>
      <p:sp>
        <p:nvSpPr>
          <p:cNvPr id="36" name="Text 27"/>
          <p:cNvSpPr/>
          <p:nvPr/>
        </p:nvSpPr>
        <p:spPr>
          <a:xfrm>
            <a:off x="828675" y="4800600"/>
            <a:ext cx="35861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Segment Performance Insights</a:t>
            </a:r>
            <a:endParaRPr lang="en-US" sz="900" dirty="0"/>
          </a:p>
        </p:txBody>
      </p:sp>
      <p:pic>
        <p:nvPicPr>
          <p:cNvPr id="37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675" y="5086350"/>
            <a:ext cx="85725" cy="114300"/>
          </a:xfrm>
          <a:prstGeom prst="rect">
            <a:avLst/>
          </a:prstGeom>
        </p:spPr>
      </p:pic>
      <p:sp>
        <p:nvSpPr>
          <p:cNvPr id="38" name="Text 28"/>
          <p:cNvSpPr/>
          <p:nvPr/>
        </p:nvSpPr>
        <p:spPr>
          <a:xfrm>
            <a:off x="980875" y="5073848"/>
            <a:ext cx="118460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Consumer segment</a:t>
            </a:r>
            <a:endParaRPr lang="en-US" sz="900" dirty="0"/>
          </a:p>
        </p:txBody>
      </p:sp>
      <p:sp>
        <p:nvSpPr>
          <p:cNvPr id="39" name="Text 29"/>
          <p:cNvSpPr/>
          <p:nvPr/>
        </p:nvSpPr>
        <p:spPr>
          <a:xfrm>
            <a:off x="990437" y="5133796"/>
            <a:ext cx="3373692" cy="4982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generates the highest profit at $134.12K (46.83% of total), making it the most valuable customer group.</a:t>
            </a:r>
            <a:endParaRPr lang="en-US" sz="900" dirty="0"/>
          </a:p>
        </p:txBody>
      </p:sp>
      <p:pic>
        <p:nvPicPr>
          <p:cNvPr id="4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675" y="5657850"/>
            <a:ext cx="85725" cy="114300"/>
          </a:xfrm>
          <a:prstGeom prst="rect">
            <a:avLst/>
          </a:prstGeom>
        </p:spPr>
      </p:pic>
      <p:sp>
        <p:nvSpPr>
          <p:cNvPr id="41" name="Text 30"/>
          <p:cNvSpPr/>
          <p:nvPr/>
        </p:nvSpPr>
        <p:spPr>
          <a:xfrm>
            <a:off x="981846" y="5645348"/>
            <a:ext cx="12750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Corporate customers</a:t>
            </a:r>
            <a:endParaRPr lang="en-US" sz="900" dirty="0"/>
          </a:p>
        </p:txBody>
      </p:sp>
      <p:sp>
        <p:nvSpPr>
          <p:cNvPr id="42" name="Text 31"/>
          <p:cNvSpPr/>
          <p:nvPr/>
        </p:nvSpPr>
        <p:spPr>
          <a:xfrm>
            <a:off x="985838" y="5694461"/>
            <a:ext cx="3121651" cy="4982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contribute $91.98K (32.12%), representing significant business potential with room for growth.</a:t>
            </a:r>
            <a:endParaRPr lang="en-US" sz="900" dirty="0"/>
          </a:p>
        </p:txBody>
      </p:sp>
      <p:pic>
        <p:nvPicPr>
          <p:cNvPr id="43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675" y="6229350"/>
            <a:ext cx="85725" cy="114300"/>
          </a:xfrm>
          <a:prstGeom prst="rect">
            <a:avLst/>
          </a:prstGeom>
        </p:spPr>
      </p:pic>
      <p:sp>
        <p:nvSpPr>
          <p:cNvPr id="44" name="Text 32"/>
          <p:cNvSpPr/>
          <p:nvPr/>
        </p:nvSpPr>
        <p:spPr>
          <a:xfrm>
            <a:off x="1000125" y="6207919"/>
            <a:ext cx="77975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Home Office</a:t>
            </a:r>
            <a:endParaRPr lang="en-US" sz="900" dirty="0"/>
          </a:p>
        </p:txBody>
      </p:sp>
      <p:sp>
        <p:nvSpPr>
          <p:cNvPr id="45" name="Text 33"/>
          <p:cNvSpPr/>
          <p:nvPr/>
        </p:nvSpPr>
        <p:spPr>
          <a:xfrm>
            <a:off x="1000125" y="6368951"/>
            <a:ext cx="3332894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is the smallest segment at $60.3K (21.05%), but still represents over one-fifth of total profits.</a:t>
            </a:r>
            <a:endParaRPr lang="en-US" sz="900" dirty="0"/>
          </a:p>
        </p:txBody>
      </p:sp>
      <p:sp>
        <p:nvSpPr>
          <p:cNvPr id="46" name="Shape 34"/>
          <p:cNvSpPr/>
          <p:nvPr/>
        </p:nvSpPr>
        <p:spPr>
          <a:xfrm>
            <a:off x="4657725" y="4657725"/>
            <a:ext cx="3800475" cy="2100263"/>
          </a:xfrm>
          <a:prstGeom prst="rect">
            <a:avLst/>
          </a:prstGeom>
          <a:solidFill>
            <a:srgbClr val="FFFFFF"/>
          </a:solidFill>
          <a:ln w="99">
            <a:solidFill>
              <a:srgbClr val="E5E7EB"/>
            </a:solidFill>
            <a:prstDash val="solid"/>
          </a:ln>
        </p:spPr>
      </p:sp>
      <p:sp>
        <p:nvSpPr>
          <p:cNvPr id="47" name="Text 35"/>
          <p:cNvSpPr/>
          <p:nvPr/>
        </p:nvSpPr>
        <p:spPr>
          <a:xfrm>
            <a:off x="4800600" y="4800600"/>
            <a:ext cx="35861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Strategic Implications</a:t>
            </a:r>
            <a:endParaRPr lang="en-US" sz="900" dirty="0"/>
          </a:p>
        </p:txBody>
      </p:sp>
      <p:pic>
        <p:nvPicPr>
          <p:cNvPr id="48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94528" y="5089207"/>
            <a:ext cx="114300" cy="114300"/>
          </a:xfrm>
          <a:prstGeom prst="rect">
            <a:avLst/>
          </a:prstGeom>
        </p:spPr>
      </p:pic>
      <p:sp>
        <p:nvSpPr>
          <p:cNvPr id="49" name="Text 36"/>
          <p:cNvSpPr/>
          <p:nvPr/>
        </p:nvSpPr>
        <p:spPr>
          <a:xfrm>
            <a:off x="5000625" y="5057775"/>
            <a:ext cx="33861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Focus marketing efforts on the Consumer segment to maximize return on investment.</a:t>
            </a:r>
            <a:endParaRPr lang="en-US" sz="900" dirty="0"/>
          </a:p>
        </p:txBody>
      </p:sp>
      <p:pic>
        <p:nvPicPr>
          <p:cNvPr id="50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90912" y="5500687"/>
            <a:ext cx="114300" cy="114300"/>
          </a:xfrm>
          <a:prstGeom prst="rect">
            <a:avLst/>
          </a:prstGeom>
        </p:spPr>
      </p:pic>
      <p:sp>
        <p:nvSpPr>
          <p:cNvPr id="51" name="Text 37"/>
          <p:cNvSpPr/>
          <p:nvPr/>
        </p:nvSpPr>
        <p:spPr>
          <a:xfrm>
            <a:off x="5000625" y="5457825"/>
            <a:ext cx="33861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Develop targeted growth strategies for the Corporate segment to increase market share.</a:t>
            </a:r>
            <a:endParaRPr lang="en-US" sz="900" dirty="0"/>
          </a:p>
        </p:txBody>
      </p:sp>
      <p:pic>
        <p:nvPicPr>
          <p:cNvPr id="52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06315" y="5918477"/>
            <a:ext cx="114300" cy="114300"/>
          </a:xfrm>
          <a:prstGeom prst="rect">
            <a:avLst/>
          </a:prstGeom>
        </p:spPr>
      </p:pic>
      <p:sp>
        <p:nvSpPr>
          <p:cNvPr id="53" name="Text 38"/>
          <p:cNvSpPr/>
          <p:nvPr/>
        </p:nvSpPr>
        <p:spPr>
          <a:xfrm>
            <a:off x="5000625" y="5857875"/>
            <a:ext cx="33861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Evaluate product offerings for Home Office to identify opportunities for expansion.</a:t>
            </a:r>
            <a:endParaRPr lang="en-US" sz="900" dirty="0"/>
          </a:p>
        </p:txBody>
      </p:sp>
      <p:pic>
        <p:nvPicPr>
          <p:cNvPr id="54" name="Image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00600" y="6329363"/>
            <a:ext cx="114300" cy="114300"/>
          </a:xfrm>
          <a:prstGeom prst="rect">
            <a:avLst/>
          </a:prstGeom>
        </p:spPr>
      </p:pic>
      <p:sp>
        <p:nvSpPr>
          <p:cNvPr id="55" name="Text 39"/>
          <p:cNvSpPr/>
          <p:nvPr/>
        </p:nvSpPr>
        <p:spPr>
          <a:xfrm>
            <a:off x="5000625" y="6257925"/>
            <a:ext cx="33861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Consider segment-specific promotions based on profit contribution patterns.</a:t>
            </a:r>
            <a:endParaRPr lang="en-US" sz="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90297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8572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4" name="Text 1"/>
          <p:cNvSpPr/>
          <p:nvPr/>
        </p:nvSpPr>
        <p:spPr>
          <a:xfrm>
            <a:off x="457200" y="428625"/>
            <a:ext cx="830103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2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Sales Trends Analysis</a:t>
            </a:r>
            <a:endParaRPr lang="en-US" sz="2250" dirty="0"/>
          </a:p>
        </p:txBody>
      </p:sp>
      <p:sp>
        <p:nvSpPr>
          <p:cNvPr id="5" name="Shape 2"/>
          <p:cNvSpPr/>
          <p:nvPr/>
        </p:nvSpPr>
        <p:spPr>
          <a:xfrm>
            <a:off x="457200" y="1085850"/>
            <a:ext cx="8229600" cy="760095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343025"/>
            <a:ext cx="171450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42975" y="1310878"/>
            <a:ext cx="1716509" cy="2339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Sales by Order Date</a:t>
            </a:r>
            <a:endParaRPr lang="en-US" sz="1350" dirty="0"/>
          </a:p>
        </p:txBody>
      </p:sp>
      <p:sp>
        <p:nvSpPr>
          <p:cNvPr id="8" name="Shape 4"/>
          <p:cNvSpPr/>
          <p:nvPr/>
        </p:nvSpPr>
        <p:spPr>
          <a:xfrm>
            <a:off x="685800" y="1657350"/>
            <a:ext cx="7772400" cy="2500313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657350"/>
            <a:ext cx="8389620" cy="250031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85800" y="4329113"/>
            <a:ext cx="78438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dashboard shows a clear sales trend over time, with notable patterns visible in the "Sum of Sales by Order Date" line chart.</a:t>
            </a:r>
            <a:endParaRPr lang="en-US" sz="900" dirty="0"/>
          </a:p>
        </p:txBody>
      </p:sp>
      <p:sp>
        <p:nvSpPr>
          <p:cNvPr id="11" name="Shape 6"/>
          <p:cNvSpPr/>
          <p:nvPr/>
        </p:nvSpPr>
        <p:spPr>
          <a:xfrm>
            <a:off x="685800" y="4843463"/>
            <a:ext cx="3800475" cy="685800"/>
          </a:xfrm>
          <a:prstGeom prst="rect">
            <a:avLst/>
          </a:prstGeom>
          <a:solidFill>
            <a:srgbClr val="F1F5F9"/>
          </a:solidFill>
          <a:ln/>
        </p:spPr>
      </p:sp>
      <p:sp>
        <p:nvSpPr>
          <p:cNvPr id="12" name="Shape 7"/>
          <p:cNvSpPr/>
          <p:nvPr/>
        </p:nvSpPr>
        <p:spPr>
          <a:xfrm>
            <a:off x="685800" y="4843463"/>
            <a:ext cx="28575" cy="685800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13" name="Text 8"/>
          <p:cNvSpPr/>
          <p:nvPr/>
        </p:nvSpPr>
        <p:spPr>
          <a:xfrm>
            <a:off x="800100" y="4929188"/>
            <a:ext cx="36433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Initial Sales Peak</a:t>
            </a:r>
            <a:endParaRPr lang="en-US" sz="900" dirty="0"/>
          </a:p>
        </p:txBody>
      </p:sp>
      <p:sp>
        <p:nvSpPr>
          <p:cNvPr id="14" name="Text 9"/>
          <p:cNvSpPr/>
          <p:nvPr/>
        </p:nvSpPr>
        <p:spPr>
          <a:xfrm>
            <a:off x="800100" y="5100638"/>
            <a:ext cx="36433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chart shows a significant sales peak at the beginning of the time period (around 30K), followed by a sharp decline.</a:t>
            </a:r>
            <a:endParaRPr lang="en-US" sz="900" dirty="0"/>
          </a:p>
        </p:txBody>
      </p:sp>
      <p:sp>
        <p:nvSpPr>
          <p:cNvPr id="15" name="Shape 10"/>
          <p:cNvSpPr/>
          <p:nvPr/>
        </p:nvSpPr>
        <p:spPr>
          <a:xfrm>
            <a:off x="4657725" y="4843463"/>
            <a:ext cx="3800475" cy="685800"/>
          </a:xfrm>
          <a:prstGeom prst="rect">
            <a:avLst/>
          </a:prstGeom>
          <a:solidFill>
            <a:srgbClr val="F1F5F9"/>
          </a:solidFill>
          <a:ln/>
        </p:spPr>
      </p:sp>
      <p:sp>
        <p:nvSpPr>
          <p:cNvPr id="16" name="Shape 11"/>
          <p:cNvSpPr/>
          <p:nvPr/>
        </p:nvSpPr>
        <p:spPr>
          <a:xfrm>
            <a:off x="4657725" y="4843463"/>
            <a:ext cx="28575" cy="685800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17" name="Text 12"/>
          <p:cNvSpPr/>
          <p:nvPr/>
        </p:nvSpPr>
        <p:spPr>
          <a:xfrm>
            <a:off x="4772025" y="4929188"/>
            <a:ext cx="36433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Gradual Decline</a:t>
            </a:r>
            <a:endParaRPr lang="en-US" sz="900" dirty="0"/>
          </a:p>
        </p:txBody>
      </p:sp>
      <p:sp>
        <p:nvSpPr>
          <p:cNvPr id="18" name="Text 13"/>
          <p:cNvSpPr/>
          <p:nvPr/>
        </p:nvSpPr>
        <p:spPr>
          <a:xfrm>
            <a:off x="4772025" y="5100638"/>
            <a:ext cx="36433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After the initial peak, sales show a gradual declining trend over time, stabilizing around the 10K level in later periods.</a:t>
            </a:r>
            <a:endParaRPr lang="en-US" sz="900" dirty="0"/>
          </a:p>
        </p:txBody>
      </p:sp>
      <p:sp>
        <p:nvSpPr>
          <p:cNvPr id="19" name="Shape 14"/>
          <p:cNvSpPr/>
          <p:nvPr/>
        </p:nvSpPr>
        <p:spPr>
          <a:xfrm>
            <a:off x="685800" y="5772150"/>
            <a:ext cx="3800475" cy="857250"/>
          </a:xfrm>
          <a:prstGeom prst="rect">
            <a:avLst/>
          </a:prstGeom>
          <a:solidFill>
            <a:srgbClr val="F1F5F9"/>
          </a:solidFill>
          <a:ln/>
        </p:spPr>
      </p:sp>
      <p:sp>
        <p:nvSpPr>
          <p:cNvPr id="20" name="Shape 15"/>
          <p:cNvSpPr/>
          <p:nvPr/>
        </p:nvSpPr>
        <p:spPr>
          <a:xfrm>
            <a:off x="685800" y="5772150"/>
            <a:ext cx="28575" cy="857250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21" name="Text 16"/>
          <p:cNvSpPr/>
          <p:nvPr/>
        </p:nvSpPr>
        <p:spPr>
          <a:xfrm>
            <a:off x="800100" y="5857875"/>
            <a:ext cx="36433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Seasonal Fluctuations</a:t>
            </a:r>
            <a:endParaRPr lang="en-US" sz="900" dirty="0"/>
          </a:p>
        </p:txBody>
      </p:sp>
      <p:sp>
        <p:nvSpPr>
          <p:cNvPr id="22" name="Text 17"/>
          <p:cNvSpPr/>
          <p:nvPr/>
        </p:nvSpPr>
        <p:spPr>
          <a:xfrm>
            <a:off x="800100" y="6029325"/>
            <a:ext cx="36433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line chart reveals minor fluctuations throughout the timeline, suggesting possible seasonal or periodic sales patterns.</a:t>
            </a:r>
            <a:endParaRPr lang="en-US" sz="900" dirty="0"/>
          </a:p>
        </p:txBody>
      </p:sp>
      <p:sp>
        <p:nvSpPr>
          <p:cNvPr id="23" name="Shape 18"/>
          <p:cNvSpPr/>
          <p:nvPr/>
        </p:nvSpPr>
        <p:spPr>
          <a:xfrm>
            <a:off x="4657725" y="5772150"/>
            <a:ext cx="3800475" cy="857250"/>
          </a:xfrm>
          <a:prstGeom prst="rect">
            <a:avLst/>
          </a:prstGeom>
          <a:solidFill>
            <a:srgbClr val="F1F5F9"/>
          </a:solidFill>
          <a:ln/>
        </p:spPr>
      </p:sp>
      <p:sp>
        <p:nvSpPr>
          <p:cNvPr id="24" name="Shape 19"/>
          <p:cNvSpPr/>
          <p:nvPr/>
        </p:nvSpPr>
        <p:spPr>
          <a:xfrm>
            <a:off x="4657725" y="5772150"/>
            <a:ext cx="28575" cy="857250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25" name="Text 20"/>
          <p:cNvSpPr/>
          <p:nvPr/>
        </p:nvSpPr>
        <p:spPr>
          <a:xfrm>
            <a:off x="4772025" y="5857875"/>
            <a:ext cx="36433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Recent Stabilization</a:t>
            </a:r>
            <a:endParaRPr lang="en-US" sz="900" dirty="0"/>
          </a:p>
        </p:txBody>
      </p:sp>
      <p:sp>
        <p:nvSpPr>
          <p:cNvPr id="26" name="Text 21"/>
          <p:cNvSpPr/>
          <p:nvPr/>
        </p:nvSpPr>
        <p:spPr>
          <a:xfrm>
            <a:off x="4772025" y="6029325"/>
            <a:ext cx="3643313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Toward the end of the timeline, sales appear to stabilize, indicating a potential market equilibrium or consistent customer base.</a:t>
            </a:r>
            <a:endParaRPr lang="en-US" sz="900" dirty="0"/>
          </a:p>
        </p:txBody>
      </p:sp>
      <p:sp>
        <p:nvSpPr>
          <p:cNvPr id="27" name="Shape 22"/>
          <p:cNvSpPr/>
          <p:nvPr/>
        </p:nvSpPr>
        <p:spPr>
          <a:xfrm>
            <a:off x="685800" y="6872288"/>
            <a:ext cx="7772400" cy="1585913"/>
          </a:xfrm>
          <a:prstGeom prst="rect">
            <a:avLst/>
          </a:prstGeom>
          <a:solidFill>
            <a:srgbClr val="FFFFFF"/>
          </a:solidFill>
          <a:ln w="99">
            <a:solidFill>
              <a:srgbClr val="E5E7EB"/>
            </a:solidFill>
            <a:prstDash val="solid"/>
          </a:ln>
        </p:spPr>
      </p:sp>
      <p:sp>
        <p:nvSpPr>
          <p:cNvPr id="28" name="Text 23"/>
          <p:cNvSpPr/>
          <p:nvPr/>
        </p:nvSpPr>
        <p:spPr>
          <a:xfrm>
            <a:off x="828675" y="7015163"/>
            <a:ext cx="755808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Strategic Implications</a:t>
            </a:r>
            <a:endParaRPr lang="en-US" sz="900" dirty="0"/>
          </a:p>
        </p:txBody>
      </p:sp>
      <p:pic>
        <p:nvPicPr>
          <p:cNvPr id="2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675" y="7300913"/>
            <a:ext cx="114300" cy="114300"/>
          </a:xfrm>
          <a:prstGeom prst="rect">
            <a:avLst/>
          </a:prstGeom>
        </p:spPr>
      </p:pic>
      <p:sp>
        <p:nvSpPr>
          <p:cNvPr id="30" name="Text 24"/>
          <p:cNvSpPr/>
          <p:nvPr/>
        </p:nvSpPr>
        <p:spPr>
          <a:xfrm>
            <a:off x="1028700" y="7279481"/>
            <a:ext cx="113181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Historical Context:</a:t>
            </a:r>
            <a:endParaRPr lang="en-US" sz="900" dirty="0"/>
          </a:p>
        </p:txBody>
      </p:sp>
      <p:sp>
        <p:nvSpPr>
          <p:cNvPr id="31" name="Text 25"/>
          <p:cNvSpPr/>
          <p:nvPr/>
        </p:nvSpPr>
        <p:spPr>
          <a:xfrm>
            <a:off x="1028700" y="7364312"/>
            <a:ext cx="7170734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Investigate the factors behind the initial high sales peak to understand if it was a one-time event or a repeatable success.</a:t>
            </a:r>
            <a:endParaRPr lang="en-US" sz="900" dirty="0"/>
          </a:p>
        </p:txBody>
      </p:sp>
      <p:pic>
        <p:nvPicPr>
          <p:cNvPr id="3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675" y="7700963"/>
            <a:ext cx="114300" cy="114300"/>
          </a:xfrm>
          <a:prstGeom prst="rect">
            <a:avLst/>
          </a:prstGeom>
        </p:spPr>
      </p:pic>
      <p:sp>
        <p:nvSpPr>
          <p:cNvPr id="33" name="Text 26"/>
          <p:cNvSpPr/>
          <p:nvPr/>
        </p:nvSpPr>
        <p:spPr>
          <a:xfrm>
            <a:off x="1028700" y="7679531"/>
            <a:ext cx="93019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Trend Analysis:</a:t>
            </a:r>
            <a:endParaRPr lang="en-US" sz="900" dirty="0"/>
          </a:p>
        </p:txBody>
      </p:sp>
      <p:sp>
        <p:nvSpPr>
          <p:cNvPr id="34" name="Text 27"/>
          <p:cNvSpPr/>
          <p:nvPr/>
        </p:nvSpPr>
        <p:spPr>
          <a:xfrm>
            <a:off x="1887457" y="7679531"/>
            <a:ext cx="6407553" cy="1553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overall declining trend suggests a need to evaluate product lifecycle, market saturation, or competitive pressures.</a:t>
            </a:r>
            <a:endParaRPr lang="en-US" sz="900" dirty="0"/>
          </a:p>
        </p:txBody>
      </p:sp>
      <p:pic>
        <p:nvPicPr>
          <p:cNvPr id="35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675" y="7929563"/>
            <a:ext cx="114300" cy="114300"/>
          </a:xfrm>
          <a:prstGeom prst="rect">
            <a:avLst/>
          </a:prstGeom>
        </p:spPr>
      </p:pic>
      <p:sp>
        <p:nvSpPr>
          <p:cNvPr id="36" name="Text 28"/>
          <p:cNvSpPr/>
          <p:nvPr/>
        </p:nvSpPr>
        <p:spPr>
          <a:xfrm>
            <a:off x="1028700" y="7908131"/>
            <a:ext cx="77119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Forecasting:</a:t>
            </a:r>
            <a:endParaRPr lang="en-US" sz="900" dirty="0"/>
          </a:p>
        </p:txBody>
      </p:sp>
      <p:sp>
        <p:nvSpPr>
          <p:cNvPr id="37" name="Text 29"/>
          <p:cNvSpPr/>
          <p:nvPr/>
        </p:nvSpPr>
        <p:spPr>
          <a:xfrm>
            <a:off x="1728453" y="7908131"/>
            <a:ext cx="5188762" cy="1553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recent stabilization provides a baseline for future sales projections and inventory planning.</a:t>
            </a:r>
            <a:endParaRPr lang="en-US" sz="900" dirty="0"/>
          </a:p>
        </p:txBody>
      </p:sp>
      <p:pic>
        <p:nvPicPr>
          <p:cNvPr id="3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675" y="8158163"/>
            <a:ext cx="114300" cy="114300"/>
          </a:xfrm>
          <a:prstGeom prst="rect">
            <a:avLst/>
          </a:prstGeom>
        </p:spPr>
      </p:pic>
      <p:sp>
        <p:nvSpPr>
          <p:cNvPr id="39" name="Text 30"/>
          <p:cNvSpPr/>
          <p:nvPr/>
        </p:nvSpPr>
        <p:spPr>
          <a:xfrm>
            <a:off x="1028700" y="8136731"/>
            <a:ext cx="1358931" cy="1553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Growth Opportunities:</a:t>
            </a:r>
            <a:endParaRPr lang="en-US" sz="900" dirty="0"/>
          </a:p>
        </p:txBody>
      </p:sp>
      <p:sp>
        <p:nvSpPr>
          <p:cNvPr id="40" name="Text 31"/>
          <p:cNvSpPr/>
          <p:nvPr/>
        </p:nvSpPr>
        <p:spPr>
          <a:xfrm>
            <a:off x="2316194" y="8136731"/>
            <a:ext cx="6034822" cy="1553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Consider marketing initiatives or product innovations to reverse the declining trend and stimulate new growth.</a:t>
            </a:r>
            <a:endParaRPr lang="en-US" sz="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944403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8572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4" name="Text 1"/>
          <p:cNvSpPr/>
          <p:nvPr/>
        </p:nvSpPr>
        <p:spPr>
          <a:xfrm>
            <a:off x="457200" y="428625"/>
            <a:ext cx="830103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2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Category &amp; Sub-Category Analysis</a:t>
            </a:r>
            <a:endParaRPr lang="en-US" sz="2250" dirty="0"/>
          </a:p>
        </p:txBody>
      </p:sp>
      <p:sp>
        <p:nvSpPr>
          <p:cNvPr id="5" name="Shape 2"/>
          <p:cNvSpPr/>
          <p:nvPr/>
        </p:nvSpPr>
        <p:spPr>
          <a:xfrm>
            <a:off x="457200" y="1085850"/>
            <a:ext cx="8229600" cy="8015288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343025"/>
            <a:ext cx="192881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4406" y="1310878"/>
            <a:ext cx="3843533" cy="2339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Count of Category by Sales and Sub-Category</a:t>
            </a:r>
            <a:endParaRPr lang="en-US" sz="1350" dirty="0"/>
          </a:p>
        </p:txBody>
      </p:sp>
      <p:sp>
        <p:nvSpPr>
          <p:cNvPr id="8" name="Shape 4"/>
          <p:cNvSpPr/>
          <p:nvPr/>
        </p:nvSpPr>
        <p:spPr>
          <a:xfrm>
            <a:off x="685800" y="1657350"/>
            <a:ext cx="7772400" cy="2500313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657350"/>
            <a:ext cx="7772400" cy="250031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85800" y="4329113"/>
            <a:ext cx="78438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dashboard includes a scatter plot visualization showing the count of categories by sales and sub-categories, revealing product distribution patterns.</a:t>
            </a:r>
            <a:endParaRPr lang="en-US" sz="900" dirty="0"/>
          </a:p>
        </p:txBody>
      </p:sp>
      <p:sp>
        <p:nvSpPr>
          <p:cNvPr id="11" name="Shape 6"/>
          <p:cNvSpPr/>
          <p:nvPr/>
        </p:nvSpPr>
        <p:spPr>
          <a:xfrm>
            <a:off x="685800" y="5014913"/>
            <a:ext cx="3800475" cy="2100263"/>
          </a:xfrm>
          <a:prstGeom prst="rect">
            <a:avLst/>
          </a:prstGeom>
          <a:solidFill>
            <a:srgbClr val="FFFFFF"/>
          </a:solidFill>
          <a:ln w="99">
            <a:solidFill>
              <a:srgbClr val="E5E7EB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828675" y="5157788"/>
            <a:ext cx="35861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Observations</a:t>
            </a:r>
            <a:endParaRPr lang="en-US" sz="900" dirty="0"/>
          </a:p>
        </p:txBody>
      </p:sp>
      <p:sp>
        <p:nvSpPr>
          <p:cNvPr id="13" name="Text 8"/>
          <p:cNvSpPr/>
          <p:nvPr/>
        </p:nvSpPr>
        <p:spPr>
          <a:xfrm>
            <a:off x="914400" y="5414963"/>
            <a:ext cx="35004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scatter plot shows a concentration of sub-categories in the lower sales range (below 5K).</a:t>
            </a:r>
            <a:endParaRPr lang="en-US" sz="900" dirty="0"/>
          </a:p>
        </p:txBody>
      </p:sp>
      <p:sp>
        <p:nvSpPr>
          <p:cNvPr id="14" name="Text 9"/>
          <p:cNvSpPr/>
          <p:nvPr/>
        </p:nvSpPr>
        <p:spPr>
          <a:xfrm>
            <a:off x="914400" y="5815013"/>
            <a:ext cx="35004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Several sub-categories show higher counts (vertical axis) but relatively lower sales.</a:t>
            </a:r>
            <a:endParaRPr lang="en-US" sz="900" dirty="0"/>
          </a:p>
        </p:txBody>
      </p:sp>
      <p:sp>
        <p:nvSpPr>
          <p:cNvPr id="15" name="Text 10"/>
          <p:cNvSpPr/>
          <p:nvPr/>
        </p:nvSpPr>
        <p:spPr>
          <a:xfrm>
            <a:off x="914400" y="6215063"/>
            <a:ext cx="35004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few outlier sub-categories appear in the higher sales ranges (10K-20K).</a:t>
            </a:r>
            <a:endParaRPr lang="en-US" sz="900" dirty="0"/>
          </a:p>
        </p:txBody>
      </p:sp>
      <p:sp>
        <p:nvSpPr>
          <p:cNvPr id="16" name="Text 11"/>
          <p:cNvSpPr/>
          <p:nvPr/>
        </p:nvSpPr>
        <p:spPr>
          <a:xfrm>
            <a:off x="914400" y="6615113"/>
            <a:ext cx="35004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color-coding in the visualization distinguishes between different sub-categories.</a:t>
            </a:r>
            <a:endParaRPr lang="en-US" sz="900" dirty="0"/>
          </a:p>
        </p:txBody>
      </p:sp>
      <p:sp>
        <p:nvSpPr>
          <p:cNvPr id="17" name="Shape 12"/>
          <p:cNvSpPr/>
          <p:nvPr/>
        </p:nvSpPr>
        <p:spPr>
          <a:xfrm>
            <a:off x="4657725" y="5014913"/>
            <a:ext cx="3800475" cy="2085975"/>
          </a:xfrm>
          <a:prstGeom prst="rect">
            <a:avLst/>
          </a:prstGeom>
          <a:solidFill>
            <a:srgbClr val="FFFFFF"/>
          </a:solidFill>
          <a:ln w="99">
            <a:solidFill>
              <a:srgbClr val="E5E7EB"/>
            </a:solidFill>
            <a:prstDash val="solid"/>
          </a:ln>
        </p:spPr>
      </p:sp>
      <p:sp>
        <p:nvSpPr>
          <p:cNvPr id="18" name="Text 13"/>
          <p:cNvSpPr/>
          <p:nvPr/>
        </p:nvSpPr>
        <p:spPr>
          <a:xfrm>
            <a:off x="4800600" y="5157788"/>
            <a:ext cx="35861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Visible Sub-Categories</a:t>
            </a:r>
            <a:endParaRPr lang="en-US" sz="900" dirty="0"/>
          </a:p>
        </p:txBody>
      </p:sp>
      <p:sp>
        <p:nvSpPr>
          <p:cNvPr id="19" name="Shape 14"/>
          <p:cNvSpPr/>
          <p:nvPr/>
        </p:nvSpPr>
        <p:spPr>
          <a:xfrm>
            <a:off x="4800600" y="5414963"/>
            <a:ext cx="1728788" cy="240013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20" name="Shape 15"/>
          <p:cNvSpPr/>
          <p:nvPr/>
        </p:nvSpPr>
        <p:spPr>
          <a:xfrm>
            <a:off x="4800600" y="5414963"/>
            <a:ext cx="21431" cy="240013"/>
          </a:xfrm>
          <a:prstGeom prst="rect">
            <a:avLst/>
          </a:prstGeom>
          <a:solidFill>
            <a:srgbClr val="3B82F6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2038" y="5498902"/>
            <a:ext cx="85725" cy="85725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5013099" y="5463183"/>
            <a:ext cx="630994" cy="14108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1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Accessories</a:t>
            </a:r>
            <a:endParaRPr lang="en-US" sz="810" dirty="0"/>
          </a:p>
        </p:txBody>
      </p:sp>
      <p:sp>
        <p:nvSpPr>
          <p:cNvPr id="23" name="Shape 17"/>
          <p:cNvSpPr/>
          <p:nvPr/>
        </p:nvSpPr>
        <p:spPr>
          <a:xfrm>
            <a:off x="6586538" y="5414963"/>
            <a:ext cx="1728788" cy="240013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24" name="Shape 18"/>
          <p:cNvSpPr/>
          <p:nvPr/>
        </p:nvSpPr>
        <p:spPr>
          <a:xfrm>
            <a:off x="6586538" y="5414963"/>
            <a:ext cx="21431" cy="240013"/>
          </a:xfrm>
          <a:prstGeom prst="rect">
            <a:avLst/>
          </a:prstGeom>
          <a:solidFill>
            <a:srgbClr val="3B82F6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7975" y="5498902"/>
            <a:ext cx="85725" cy="85725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6799036" y="5463183"/>
            <a:ext cx="594689" cy="14108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1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Appliances</a:t>
            </a:r>
            <a:endParaRPr lang="en-US" sz="810" dirty="0"/>
          </a:p>
        </p:txBody>
      </p:sp>
      <p:sp>
        <p:nvSpPr>
          <p:cNvPr id="27" name="Shape 20"/>
          <p:cNvSpPr/>
          <p:nvPr/>
        </p:nvSpPr>
        <p:spPr>
          <a:xfrm>
            <a:off x="4800600" y="5754988"/>
            <a:ext cx="1728788" cy="240013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28" name="Shape 21"/>
          <p:cNvSpPr/>
          <p:nvPr/>
        </p:nvSpPr>
        <p:spPr>
          <a:xfrm>
            <a:off x="4800600" y="5754988"/>
            <a:ext cx="21431" cy="240013"/>
          </a:xfrm>
          <a:prstGeom prst="rect">
            <a:avLst/>
          </a:prstGeom>
          <a:solidFill>
            <a:srgbClr val="3B82F6"/>
          </a:solidFill>
          <a:ln/>
        </p:spPr>
      </p:sp>
      <p:pic>
        <p:nvPicPr>
          <p:cNvPr id="2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2038" y="5838927"/>
            <a:ext cx="85725" cy="85725"/>
          </a:xfrm>
          <a:prstGeom prst="rect">
            <a:avLst/>
          </a:prstGeom>
        </p:spPr>
      </p:pic>
      <p:sp>
        <p:nvSpPr>
          <p:cNvPr id="30" name="Text 22"/>
          <p:cNvSpPr/>
          <p:nvPr/>
        </p:nvSpPr>
        <p:spPr>
          <a:xfrm>
            <a:off x="5013099" y="5803209"/>
            <a:ext cx="216796" cy="14108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1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Art</a:t>
            </a:r>
            <a:endParaRPr lang="en-US" sz="810" dirty="0"/>
          </a:p>
        </p:txBody>
      </p:sp>
      <p:sp>
        <p:nvSpPr>
          <p:cNvPr id="31" name="Shape 23"/>
          <p:cNvSpPr/>
          <p:nvPr/>
        </p:nvSpPr>
        <p:spPr>
          <a:xfrm>
            <a:off x="6586538" y="5754988"/>
            <a:ext cx="1728788" cy="240013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32" name="Shape 24"/>
          <p:cNvSpPr/>
          <p:nvPr/>
        </p:nvSpPr>
        <p:spPr>
          <a:xfrm>
            <a:off x="6586538" y="5754988"/>
            <a:ext cx="21431" cy="240013"/>
          </a:xfrm>
          <a:prstGeom prst="rect">
            <a:avLst/>
          </a:prstGeom>
          <a:solidFill>
            <a:srgbClr val="3B82F6"/>
          </a:solidFill>
          <a:ln/>
        </p:spPr>
      </p:sp>
      <p:pic>
        <p:nvPicPr>
          <p:cNvPr id="33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7975" y="5838927"/>
            <a:ext cx="85725" cy="85725"/>
          </a:xfrm>
          <a:prstGeom prst="rect">
            <a:avLst/>
          </a:prstGeom>
        </p:spPr>
      </p:pic>
      <p:sp>
        <p:nvSpPr>
          <p:cNvPr id="34" name="Text 25"/>
          <p:cNvSpPr/>
          <p:nvPr/>
        </p:nvSpPr>
        <p:spPr>
          <a:xfrm>
            <a:off x="6799036" y="5803209"/>
            <a:ext cx="441434" cy="14108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1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Binders</a:t>
            </a:r>
            <a:endParaRPr lang="en-US" sz="810" dirty="0"/>
          </a:p>
        </p:txBody>
      </p:sp>
      <p:sp>
        <p:nvSpPr>
          <p:cNvPr id="35" name="Shape 26"/>
          <p:cNvSpPr/>
          <p:nvPr/>
        </p:nvSpPr>
        <p:spPr>
          <a:xfrm>
            <a:off x="4800600" y="6095014"/>
            <a:ext cx="1728788" cy="240013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36" name="Shape 27"/>
          <p:cNvSpPr/>
          <p:nvPr/>
        </p:nvSpPr>
        <p:spPr>
          <a:xfrm>
            <a:off x="4800600" y="6095014"/>
            <a:ext cx="21431" cy="240013"/>
          </a:xfrm>
          <a:prstGeom prst="rect">
            <a:avLst/>
          </a:prstGeom>
          <a:solidFill>
            <a:srgbClr val="3B82F6"/>
          </a:solidFill>
          <a:ln/>
        </p:spPr>
      </p:sp>
      <p:pic>
        <p:nvPicPr>
          <p:cNvPr id="37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2038" y="6178953"/>
            <a:ext cx="85725" cy="85725"/>
          </a:xfrm>
          <a:prstGeom prst="rect">
            <a:avLst/>
          </a:prstGeom>
        </p:spPr>
      </p:pic>
      <p:sp>
        <p:nvSpPr>
          <p:cNvPr id="38" name="Text 28"/>
          <p:cNvSpPr/>
          <p:nvPr/>
        </p:nvSpPr>
        <p:spPr>
          <a:xfrm>
            <a:off x="5013099" y="6143234"/>
            <a:ext cx="581323" cy="14108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1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Bookcases</a:t>
            </a:r>
            <a:endParaRPr lang="en-US" sz="810" dirty="0"/>
          </a:p>
        </p:txBody>
      </p:sp>
      <p:sp>
        <p:nvSpPr>
          <p:cNvPr id="39" name="Shape 29"/>
          <p:cNvSpPr/>
          <p:nvPr/>
        </p:nvSpPr>
        <p:spPr>
          <a:xfrm>
            <a:off x="6586538" y="6095014"/>
            <a:ext cx="1728788" cy="240013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40" name="Shape 30"/>
          <p:cNvSpPr/>
          <p:nvPr/>
        </p:nvSpPr>
        <p:spPr>
          <a:xfrm>
            <a:off x="6586538" y="6095014"/>
            <a:ext cx="21431" cy="240013"/>
          </a:xfrm>
          <a:prstGeom prst="rect">
            <a:avLst/>
          </a:prstGeom>
          <a:solidFill>
            <a:srgbClr val="3B82F6"/>
          </a:solidFill>
          <a:ln/>
        </p:spPr>
      </p:sp>
      <p:pic>
        <p:nvPicPr>
          <p:cNvPr id="41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57975" y="6178953"/>
            <a:ext cx="85725" cy="85725"/>
          </a:xfrm>
          <a:prstGeom prst="rect">
            <a:avLst/>
          </a:prstGeom>
        </p:spPr>
      </p:pic>
      <p:sp>
        <p:nvSpPr>
          <p:cNvPr id="42" name="Text 31"/>
          <p:cNvSpPr/>
          <p:nvPr/>
        </p:nvSpPr>
        <p:spPr>
          <a:xfrm>
            <a:off x="6799036" y="6143234"/>
            <a:ext cx="376024" cy="14108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1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Chairs</a:t>
            </a:r>
            <a:endParaRPr lang="en-US" sz="810" dirty="0"/>
          </a:p>
        </p:txBody>
      </p:sp>
      <p:sp>
        <p:nvSpPr>
          <p:cNvPr id="43" name="Shape 32"/>
          <p:cNvSpPr/>
          <p:nvPr/>
        </p:nvSpPr>
        <p:spPr>
          <a:xfrm>
            <a:off x="4800600" y="6435040"/>
            <a:ext cx="1728788" cy="240013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44" name="Shape 33"/>
          <p:cNvSpPr/>
          <p:nvPr/>
        </p:nvSpPr>
        <p:spPr>
          <a:xfrm>
            <a:off x="4800600" y="6435040"/>
            <a:ext cx="21431" cy="240013"/>
          </a:xfrm>
          <a:prstGeom prst="rect">
            <a:avLst/>
          </a:prstGeom>
          <a:solidFill>
            <a:srgbClr val="3B82F6"/>
          </a:solidFill>
          <a:ln/>
        </p:spPr>
      </p:sp>
      <p:pic>
        <p:nvPicPr>
          <p:cNvPr id="45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72038" y="6518979"/>
            <a:ext cx="85725" cy="85725"/>
          </a:xfrm>
          <a:prstGeom prst="rect">
            <a:avLst/>
          </a:prstGeom>
        </p:spPr>
      </p:pic>
      <p:sp>
        <p:nvSpPr>
          <p:cNvPr id="46" name="Text 34"/>
          <p:cNvSpPr/>
          <p:nvPr/>
        </p:nvSpPr>
        <p:spPr>
          <a:xfrm>
            <a:off x="5013099" y="6483260"/>
            <a:ext cx="438252" cy="14108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1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Copiers</a:t>
            </a:r>
            <a:endParaRPr lang="en-US" sz="810" dirty="0"/>
          </a:p>
        </p:txBody>
      </p:sp>
      <p:sp>
        <p:nvSpPr>
          <p:cNvPr id="47" name="Shape 35"/>
          <p:cNvSpPr/>
          <p:nvPr/>
        </p:nvSpPr>
        <p:spPr>
          <a:xfrm>
            <a:off x="6586538" y="6435040"/>
            <a:ext cx="1728788" cy="240013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48" name="Shape 36"/>
          <p:cNvSpPr/>
          <p:nvPr/>
        </p:nvSpPr>
        <p:spPr>
          <a:xfrm>
            <a:off x="6586538" y="6435040"/>
            <a:ext cx="21431" cy="240013"/>
          </a:xfrm>
          <a:prstGeom prst="rect">
            <a:avLst/>
          </a:prstGeom>
          <a:solidFill>
            <a:srgbClr val="3B82F6"/>
          </a:solidFill>
          <a:ln/>
        </p:spPr>
      </p:sp>
      <p:pic>
        <p:nvPicPr>
          <p:cNvPr id="49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57975" y="6518979"/>
            <a:ext cx="85725" cy="85725"/>
          </a:xfrm>
          <a:prstGeom prst="rect">
            <a:avLst/>
          </a:prstGeom>
        </p:spPr>
      </p:pic>
      <p:sp>
        <p:nvSpPr>
          <p:cNvPr id="50" name="Text 37"/>
          <p:cNvSpPr/>
          <p:nvPr/>
        </p:nvSpPr>
        <p:spPr>
          <a:xfrm>
            <a:off x="6799036" y="6483260"/>
            <a:ext cx="561789" cy="14108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1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Envelopes</a:t>
            </a:r>
            <a:endParaRPr lang="en-US" sz="810" dirty="0"/>
          </a:p>
        </p:txBody>
      </p:sp>
      <p:sp>
        <p:nvSpPr>
          <p:cNvPr id="51" name="Shape 38"/>
          <p:cNvSpPr/>
          <p:nvPr/>
        </p:nvSpPr>
        <p:spPr>
          <a:xfrm>
            <a:off x="685800" y="7272338"/>
            <a:ext cx="7772400" cy="1585913"/>
          </a:xfrm>
          <a:prstGeom prst="rect">
            <a:avLst/>
          </a:prstGeom>
          <a:solidFill>
            <a:srgbClr val="FFFFFF"/>
          </a:solidFill>
          <a:ln w="99">
            <a:solidFill>
              <a:srgbClr val="E5E7EB"/>
            </a:solidFill>
            <a:prstDash val="solid"/>
          </a:ln>
        </p:spPr>
      </p:sp>
      <p:sp>
        <p:nvSpPr>
          <p:cNvPr id="52" name="Text 39"/>
          <p:cNvSpPr/>
          <p:nvPr/>
        </p:nvSpPr>
        <p:spPr>
          <a:xfrm>
            <a:off x="828675" y="7415213"/>
            <a:ext cx="755808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Business Insights</a:t>
            </a:r>
            <a:endParaRPr lang="en-US" sz="900" dirty="0"/>
          </a:p>
        </p:txBody>
      </p:sp>
      <p:pic>
        <p:nvPicPr>
          <p:cNvPr id="5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8675" y="7700963"/>
            <a:ext cx="85725" cy="114300"/>
          </a:xfrm>
          <a:prstGeom prst="rect">
            <a:avLst/>
          </a:prstGeom>
        </p:spPr>
      </p:pic>
      <p:sp>
        <p:nvSpPr>
          <p:cNvPr id="54" name="Text 40"/>
          <p:cNvSpPr/>
          <p:nvPr/>
        </p:nvSpPr>
        <p:spPr>
          <a:xfrm>
            <a:off x="1000125" y="7672388"/>
            <a:ext cx="35861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Product Diversity</a:t>
            </a:r>
            <a:endParaRPr lang="en-US" sz="900" dirty="0"/>
          </a:p>
        </p:txBody>
      </p:sp>
      <p:sp>
        <p:nvSpPr>
          <p:cNvPr id="55" name="Text 41"/>
          <p:cNvSpPr/>
          <p:nvPr/>
        </p:nvSpPr>
        <p:spPr>
          <a:xfrm>
            <a:off x="1000125" y="7843838"/>
            <a:ext cx="358616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wide spread of sub-categories indicates a diverse product portfolio, which helps mitigate risk but may dilute focus.</a:t>
            </a:r>
            <a:endParaRPr lang="en-US" sz="788" dirty="0"/>
          </a:p>
        </p:txBody>
      </p:sp>
      <p:pic>
        <p:nvPicPr>
          <p:cNvPr id="56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29150" y="7700963"/>
            <a:ext cx="85725" cy="114300"/>
          </a:xfrm>
          <a:prstGeom prst="rect">
            <a:avLst/>
          </a:prstGeom>
        </p:spPr>
      </p:pic>
      <p:sp>
        <p:nvSpPr>
          <p:cNvPr id="57" name="Text 42"/>
          <p:cNvSpPr/>
          <p:nvPr/>
        </p:nvSpPr>
        <p:spPr>
          <a:xfrm>
            <a:off x="4800600" y="7672388"/>
            <a:ext cx="35861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Sales Distribution</a:t>
            </a:r>
            <a:endParaRPr lang="en-US" sz="900" dirty="0"/>
          </a:p>
        </p:txBody>
      </p:sp>
      <p:sp>
        <p:nvSpPr>
          <p:cNvPr id="58" name="Text 43"/>
          <p:cNvSpPr/>
          <p:nvPr/>
        </p:nvSpPr>
        <p:spPr>
          <a:xfrm>
            <a:off x="4800600" y="7843838"/>
            <a:ext cx="358616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Most sub-categories generate lower sales volumes, with a few high-performers driving significant revenue.</a:t>
            </a:r>
            <a:endParaRPr lang="en-US" sz="788" dirty="0"/>
          </a:p>
        </p:txBody>
      </p:sp>
      <p:pic>
        <p:nvPicPr>
          <p:cNvPr id="59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8675" y="8272463"/>
            <a:ext cx="85725" cy="114300"/>
          </a:xfrm>
          <a:prstGeom prst="rect">
            <a:avLst/>
          </a:prstGeom>
        </p:spPr>
      </p:pic>
      <p:sp>
        <p:nvSpPr>
          <p:cNvPr id="60" name="Text 44"/>
          <p:cNvSpPr/>
          <p:nvPr/>
        </p:nvSpPr>
        <p:spPr>
          <a:xfrm>
            <a:off x="1000125" y="8243888"/>
            <a:ext cx="35861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Inventory Optimization</a:t>
            </a:r>
            <a:endParaRPr lang="en-US" sz="900" dirty="0"/>
          </a:p>
        </p:txBody>
      </p:sp>
      <p:sp>
        <p:nvSpPr>
          <p:cNvPr id="61" name="Text 45"/>
          <p:cNvSpPr/>
          <p:nvPr/>
        </p:nvSpPr>
        <p:spPr>
          <a:xfrm>
            <a:off x="1000125" y="8415338"/>
            <a:ext cx="358616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High-count, low-sales sub-categories may indicate inventory inefficiencies that could be addressed.</a:t>
            </a:r>
            <a:endParaRPr lang="en-US" sz="788" dirty="0"/>
          </a:p>
        </p:txBody>
      </p:sp>
      <p:pic>
        <p:nvPicPr>
          <p:cNvPr id="62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29150" y="8272463"/>
            <a:ext cx="85725" cy="114300"/>
          </a:xfrm>
          <a:prstGeom prst="rect">
            <a:avLst/>
          </a:prstGeom>
        </p:spPr>
      </p:pic>
      <p:sp>
        <p:nvSpPr>
          <p:cNvPr id="63" name="Text 46"/>
          <p:cNvSpPr/>
          <p:nvPr/>
        </p:nvSpPr>
        <p:spPr>
          <a:xfrm>
            <a:off x="4800600" y="8243888"/>
            <a:ext cx="35861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Growth Opportunities</a:t>
            </a:r>
            <a:endParaRPr lang="en-US" sz="900" dirty="0"/>
          </a:p>
        </p:txBody>
      </p:sp>
      <p:sp>
        <p:nvSpPr>
          <p:cNvPr id="64" name="Text 47"/>
          <p:cNvSpPr/>
          <p:nvPr/>
        </p:nvSpPr>
        <p:spPr>
          <a:xfrm>
            <a:off x="4800600" y="8415338"/>
            <a:ext cx="358616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Identifying which sub-categories are outliers in the higher sales ranges can inform product expansion strategies.</a:t>
            </a:r>
            <a:endParaRPr lang="en-US" sz="788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99441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8572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4" name="Text 1"/>
          <p:cNvSpPr/>
          <p:nvPr/>
        </p:nvSpPr>
        <p:spPr>
          <a:xfrm>
            <a:off x="457200" y="428625"/>
            <a:ext cx="830103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2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Insights &amp; Recommendations</a:t>
            </a:r>
            <a:endParaRPr lang="en-US" sz="2250" dirty="0"/>
          </a:p>
        </p:txBody>
      </p:sp>
      <p:sp>
        <p:nvSpPr>
          <p:cNvPr id="5" name="Shape 2"/>
          <p:cNvSpPr/>
          <p:nvPr/>
        </p:nvSpPr>
        <p:spPr>
          <a:xfrm>
            <a:off x="457200" y="1085850"/>
            <a:ext cx="8229600" cy="851535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343025"/>
            <a:ext cx="128588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00113" y="1310878"/>
            <a:ext cx="2052907" cy="2339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Dashboard Insights</a:t>
            </a:r>
            <a:endParaRPr lang="en-US" sz="1350" dirty="0"/>
          </a:p>
        </p:txBody>
      </p:sp>
      <p:sp>
        <p:nvSpPr>
          <p:cNvPr id="8" name="Shape 4"/>
          <p:cNvSpPr/>
          <p:nvPr/>
        </p:nvSpPr>
        <p:spPr>
          <a:xfrm>
            <a:off x="685800" y="1771650"/>
            <a:ext cx="7772400" cy="10001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9" name="Shape 5"/>
          <p:cNvSpPr/>
          <p:nvPr/>
        </p:nvSpPr>
        <p:spPr>
          <a:xfrm>
            <a:off x="685800" y="1771650"/>
            <a:ext cx="28575" cy="100012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10" name="Shape 6"/>
          <p:cNvSpPr/>
          <p:nvPr/>
        </p:nvSpPr>
        <p:spPr>
          <a:xfrm>
            <a:off x="857250" y="1943100"/>
            <a:ext cx="342900" cy="342900"/>
          </a:xfrm>
          <a:prstGeom prst="ellipse">
            <a:avLst/>
          </a:prstGeom>
          <a:solidFill>
            <a:srgbClr val="DBEAFE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975" y="2028825"/>
            <a:ext cx="171450" cy="17145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314450" y="1943100"/>
            <a:ext cx="654596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Overall Business Performance</a:t>
            </a:r>
            <a:endParaRPr lang="en-US" sz="1013" dirty="0"/>
          </a:p>
        </p:txBody>
      </p:sp>
      <p:sp>
        <p:nvSpPr>
          <p:cNvPr id="13" name="Text 8"/>
          <p:cNvSpPr/>
          <p:nvPr/>
        </p:nvSpPr>
        <p:spPr>
          <a:xfrm>
            <a:off x="1314450" y="2200275"/>
            <a:ext cx="65459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With $2.30M in sales and $286.40K in profit, the business maintains a healthy 12.45% profit margin across 38K units sold.</a:t>
            </a:r>
            <a:endParaRPr lang="en-US" sz="900" dirty="0"/>
          </a:p>
        </p:txBody>
      </p:sp>
      <p:sp>
        <p:nvSpPr>
          <p:cNvPr id="14" name="Text 9"/>
          <p:cNvSpPr/>
          <p:nvPr/>
        </p:nvSpPr>
        <p:spPr>
          <a:xfrm>
            <a:off x="1314450" y="2428875"/>
            <a:ext cx="65459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This indicates effective pricing strategies and operational efficiency in the retail environment.</a:t>
            </a:r>
            <a:endParaRPr lang="en-US" sz="900" dirty="0"/>
          </a:p>
        </p:txBody>
      </p:sp>
      <p:sp>
        <p:nvSpPr>
          <p:cNvPr id="15" name="Shape 10"/>
          <p:cNvSpPr/>
          <p:nvPr/>
        </p:nvSpPr>
        <p:spPr>
          <a:xfrm>
            <a:off x="685800" y="2943225"/>
            <a:ext cx="7772400" cy="10001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6" name="Shape 11"/>
          <p:cNvSpPr/>
          <p:nvPr/>
        </p:nvSpPr>
        <p:spPr>
          <a:xfrm>
            <a:off x="685800" y="2943225"/>
            <a:ext cx="28575" cy="100012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17" name="Shape 12"/>
          <p:cNvSpPr/>
          <p:nvPr/>
        </p:nvSpPr>
        <p:spPr>
          <a:xfrm>
            <a:off x="857250" y="3114675"/>
            <a:ext cx="342900" cy="342900"/>
          </a:xfrm>
          <a:prstGeom prst="ellipse">
            <a:avLst/>
          </a:prstGeom>
          <a:solidFill>
            <a:srgbClr val="DBEAFE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544" y="3200400"/>
            <a:ext cx="214313" cy="17145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1314450" y="3114675"/>
            <a:ext cx="629015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Customer Segment Dominance</a:t>
            </a:r>
            <a:endParaRPr lang="en-US" sz="1013" dirty="0"/>
          </a:p>
        </p:txBody>
      </p:sp>
      <p:sp>
        <p:nvSpPr>
          <p:cNvPr id="20" name="Text 14"/>
          <p:cNvSpPr/>
          <p:nvPr/>
        </p:nvSpPr>
        <p:spPr>
          <a:xfrm>
            <a:off x="1314450" y="3371850"/>
            <a:ext cx="6290156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Consumer segment drives 46.83% of total profits ($134.12K), making it the most valuable customer group.</a:t>
            </a:r>
            <a:endParaRPr lang="en-US" sz="900" dirty="0"/>
          </a:p>
        </p:txBody>
      </p:sp>
      <p:sp>
        <p:nvSpPr>
          <p:cNvPr id="21" name="Text 15"/>
          <p:cNvSpPr/>
          <p:nvPr/>
        </p:nvSpPr>
        <p:spPr>
          <a:xfrm>
            <a:off x="1314450" y="3600450"/>
            <a:ext cx="6290156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Corporate (32.12%) and Home Office (21.05%) segments provide balanced diversification but show growth potential.</a:t>
            </a:r>
            <a:endParaRPr lang="en-US" sz="900" dirty="0"/>
          </a:p>
        </p:txBody>
      </p:sp>
      <p:sp>
        <p:nvSpPr>
          <p:cNvPr id="22" name="Shape 16"/>
          <p:cNvSpPr/>
          <p:nvPr/>
        </p:nvSpPr>
        <p:spPr>
          <a:xfrm>
            <a:off x="685800" y="4114800"/>
            <a:ext cx="7772400" cy="10001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3" name="Shape 17"/>
          <p:cNvSpPr/>
          <p:nvPr/>
        </p:nvSpPr>
        <p:spPr>
          <a:xfrm>
            <a:off x="685800" y="4114800"/>
            <a:ext cx="28575" cy="100012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24" name="Shape 18"/>
          <p:cNvSpPr/>
          <p:nvPr/>
        </p:nvSpPr>
        <p:spPr>
          <a:xfrm>
            <a:off x="857250" y="4286250"/>
            <a:ext cx="342900" cy="342900"/>
          </a:xfrm>
          <a:prstGeom prst="ellipse">
            <a:avLst/>
          </a:prstGeom>
          <a:solidFill>
            <a:srgbClr val="DBEAFE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975" y="4371975"/>
            <a:ext cx="171450" cy="17145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1314450" y="4286250"/>
            <a:ext cx="582634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Sales Trend Patterns</a:t>
            </a:r>
            <a:endParaRPr lang="en-US" sz="1013" dirty="0"/>
          </a:p>
        </p:txBody>
      </p:sp>
      <p:sp>
        <p:nvSpPr>
          <p:cNvPr id="27" name="Text 20"/>
          <p:cNvSpPr/>
          <p:nvPr/>
        </p:nvSpPr>
        <p:spPr>
          <a:xfrm>
            <a:off x="1314450" y="4543425"/>
            <a:ext cx="5826342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sales trend shows an initial peak followed by gradual decline and recent stabilization around 10K levels.</a:t>
            </a:r>
            <a:endParaRPr lang="en-US" sz="900" dirty="0"/>
          </a:p>
        </p:txBody>
      </p:sp>
      <p:sp>
        <p:nvSpPr>
          <p:cNvPr id="28" name="Text 21"/>
          <p:cNvSpPr/>
          <p:nvPr/>
        </p:nvSpPr>
        <p:spPr>
          <a:xfrm>
            <a:off x="1314450" y="4772025"/>
            <a:ext cx="5826342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This pattern suggests market maturation and the need for strategic initiatives to stimulate growth.</a:t>
            </a:r>
            <a:endParaRPr lang="en-US" sz="900" dirty="0"/>
          </a:p>
        </p:txBody>
      </p:sp>
      <p:sp>
        <p:nvSpPr>
          <p:cNvPr id="29" name="Shape 22"/>
          <p:cNvSpPr/>
          <p:nvPr/>
        </p:nvSpPr>
        <p:spPr>
          <a:xfrm>
            <a:off x="685800" y="5286375"/>
            <a:ext cx="7772400" cy="10001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0" name="Shape 23"/>
          <p:cNvSpPr/>
          <p:nvPr/>
        </p:nvSpPr>
        <p:spPr>
          <a:xfrm>
            <a:off x="685800" y="5286375"/>
            <a:ext cx="28575" cy="100012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31" name="Shape 24"/>
          <p:cNvSpPr/>
          <p:nvPr/>
        </p:nvSpPr>
        <p:spPr>
          <a:xfrm>
            <a:off x="857250" y="5457825"/>
            <a:ext cx="342900" cy="342900"/>
          </a:xfrm>
          <a:prstGeom prst="ellipse">
            <a:avLst/>
          </a:prstGeom>
          <a:solidFill>
            <a:srgbClr val="DBEAFE"/>
          </a:solidFill>
          <a:ln/>
        </p:spPr>
      </p:sp>
      <p:pic>
        <p:nvPicPr>
          <p:cNvPr id="3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259" y="5543550"/>
            <a:ext cx="192881" cy="171450"/>
          </a:xfrm>
          <a:prstGeom prst="rect">
            <a:avLst/>
          </a:prstGeom>
        </p:spPr>
      </p:pic>
      <p:sp>
        <p:nvSpPr>
          <p:cNvPr id="33" name="Text 25"/>
          <p:cNvSpPr/>
          <p:nvPr/>
        </p:nvSpPr>
        <p:spPr>
          <a:xfrm>
            <a:off x="1314450" y="5457825"/>
            <a:ext cx="658528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Product Portfolio Diversity</a:t>
            </a:r>
            <a:endParaRPr lang="en-US" sz="1013" dirty="0"/>
          </a:p>
        </p:txBody>
      </p:sp>
      <p:sp>
        <p:nvSpPr>
          <p:cNvPr id="34" name="Text 26"/>
          <p:cNvSpPr/>
          <p:nvPr/>
        </p:nvSpPr>
        <p:spPr>
          <a:xfrm>
            <a:off x="1314450" y="5715000"/>
            <a:ext cx="6585282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scatter plot reveals a diverse product portfolio with multiple sub-categories, most concentrated in lower sales ranges.</a:t>
            </a:r>
            <a:endParaRPr lang="en-US" sz="900" dirty="0"/>
          </a:p>
        </p:txBody>
      </p:sp>
      <p:sp>
        <p:nvSpPr>
          <p:cNvPr id="35" name="Text 27"/>
          <p:cNvSpPr/>
          <p:nvPr/>
        </p:nvSpPr>
        <p:spPr>
          <a:xfrm>
            <a:off x="1314450" y="5943600"/>
            <a:ext cx="6585282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This diversity provides risk mitigation but may indicate opportunities for portfolio optimization.</a:t>
            </a:r>
            <a:endParaRPr lang="en-US" sz="900" dirty="0"/>
          </a:p>
        </p:txBody>
      </p:sp>
      <p:pic>
        <p:nvPicPr>
          <p:cNvPr id="36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6543675"/>
            <a:ext cx="171450" cy="171450"/>
          </a:xfrm>
          <a:prstGeom prst="rect">
            <a:avLst/>
          </a:prstGeom>
        </p:spPr>
      </p:pic>
      <p:sp>
        <p:nvSpPr>
          <p:cNvPr id="37" name="Text 28"/>
          <p:cNvSpPr/>
          <p:nvPr/>
        </p:nvSpPr>
        <p:spPr>
          <a:xfrm>
            <a:off x="942975" y="6511528"/>
            <a:ext cx="2432307" cy="2339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65F4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Strategic Recommendations</a:t>
            </a:r>
            <a:endParaRPr lang="en-US" sz="1350" dirty="0"/>
          </a:p>
        </p:txBody>
      </p:sp>
      <p:sp>
        <p:nvSpPr>
          <p:cNvPr id="38" name="Shape 29"/>
          <p:cNvSpPr/>
          <p:nvPr/>
        </p:nvSpPr>
        <p:spPr>
          <a:xfrm>
            <a:off x="685800" y="6972300"/>
            <a:ext cx="3800475" cy="11144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9" name="Shape 30"/>
          <p:cNvSpPr/>
          <p:nvPr/>
        </p:nvSpPr>
        <p:spPr>
          <a:xfrm>
            <a:off x="685800" y="6972300"/>
            <a:ext cx="28575" cy="1114425"/>
          </a:xfrm>
          <a:prstGeom prst="rect">
            <a:avLst/>
          </a:prstGeom>
          <a:solidFill>
            <a:srgbClr val="10B981"/>
          </a:solidFill>
          <a:ln/>
        </p:spPr>
      </p:sp>
      <p:sp>
        <p:nvSpPr>
          <p:cNvPr id="40" name="Shape 31"/>
          <p:cNvSpPr/>
          <p:nvPr/>
        </p:nvSpPr>
        <p:spPr>
          <a:xfrm>
            <a:off x="857250" y="7143750"/>
            <a:ext cx="214313" cy="342900"/>
          </a:xfrm>
          <a:prstGeom prst="roundRect">
            <a:avLst/>
          </a:prstGeom>
          <a:solidFill>
            <a:srgbClr val="D1FAE5"/>
          </a:solidFill>
          <a:ln/>
        </p:spPr>
      </p:sp>
      <p:pic>
        <p:nvPicPr>
          <p:cNvPr id="41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250" y="7229475"/>
            <a:ext cx="214313" cy="171450"/>
          </a:xfrm>
          <a:prstGeom prst="rect">
            <a:avLst/>
          </a:prstGeom>
        </p:spPr>
      </p:pic>
      <p:sp>
        <p:nvSpPr>
          <p:cNvPr id="42" name="Text 32"/>
          <p:cNvSpPr/>
          <p:nvPr/>
        </p:nvSpPr>
        <p:spPr>
          <a:xfrm>
            <a:off x="1185863" y="7143750"/>
            <a:ext cx="320040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065F4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Focus on Consumer Segment</a:t>
            </a:r>
            <a:endParaRPr lang="en-US" sz="1013" dirty="0"/>
          </a:p>
        </p:txBody>
      </p:sp>
      <p:sp>
        <p:nvSpPr>
          <p:cNvPr id="43" name="Text 33"/>
          <p:cNvSpPr/>
          <p:nvPr/>
        </p:nvSpPr>
        <p:spPr>
          <a:xfrm>
            <a:off x="1185863" y="7400925"/>
            <a:ext cx="320040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Invest heavily in consumer marketing and product development, as this segment generates the highest profit contribution and shows strong performance.</a:t>
            </a:r>
            <a:endParaRPr lang="en-US" sz="900" dirty="0"/>
          </a:p>
        </p:txBody>
      </p:sp>
      <p:sp>
        <p:nvSpPr>
          <p:cNvPr id="44" name="Shape 34"/>
          <p:cNvSpPr/>
          <p:nvPr/>
        </p:nvSpPr>
        <p:spPr>
          <a:xfrm>
            <a:off x="4657725" y="6972300"/>
            <a:ext cx="3800475" cy="11144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5" name="Shape 35"/>
          <p:cNvSpPr/>
          <p:nvPr/>
        </p:nvSpPr>
        <p:spPr>
          <a:xfrm>
            <a:off x="4657725" y="6972300"/>
            <a:ext cx="28575" cy="1114425"/>
          </a:xfrm>
          <a:prstGeom prst="rect">
            <a:avLst/>
          </a:prstGeom>
          <a:solidFill>
            <a:srgbClr val="10B981"/>
          </a:solidFill>
          <a:ln/>
        </p:spPr>
      </p:sp>
      <p:sp>
        <p:nvSpPr>
          <p:cNvPr id="46" name="Shape 36"/>
          <p:cNvSpPr/>
          <p:nvPr/>
        </p:nvSpPr>
        <p:spPr>
          <a:xfrm>
            <a:off x="4829175" y="7143750"/>
            <a:ext cx="144270" cy="342900"/>
          </a:xfrm>
          <a:prstGeom prst="roundRect">
            <a:avLst/>
          </a:prstGeom>
          <a:solidFill>
            <a:srgbClr val="D1FAE5"/>
          </a:solidFill>
          <a:ln/>
        </p:spPr>
      </p:sp>
      <p:pic>
        <p:nvPicPr>
          <p:cNvPr id="47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7016" y="7229475"/>
            <a:ext cx="128588" cy="171450"/>
          </a:xfrm>
          <a:prstGeom prst="rect">
            <a:avLst/>
          </a:prstGeom>
        </p:spPr>
      </p:pic>
      <p:sp>
        <p:nvSpPr>
          <p:cNvPr id="48" name="Text 37"/>
          <p:cNvSpPr/>
          <p:nvPr/>
        </p:nvSpPr>
        <p:spPr>
          <a:xfrm>
            <a:off x="5087745" y="7143750"/>
            <a:ext cx="327044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065F4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Grow Corporate Business</a:t>
            </a:r>
            <a:endParaRPr lang="en-US" sz="1013" dirty="0"/>
          </a:p>
        </p:txBody>
      </p:sp>
      <p:sp>
        <p:nvSpPr>
          <p:cNvPr id="49" name="Text 38"/>
          <p:cNvSpPr/>
          <p:nvPr/>
        </p:nvSpPr>
        <p:spPr>
          <a:xfrm>
            <a:off x="5087745" y="7400925"/>
            <a:ext cx="3270442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Develop targeted B2B strategies to increase corporate segment share, potentially through volume discounts and specialized service offerings.</a:t>
            </a:r>
            <a:endParaRPr lang="en-US" sz="900" dirty="0"/>
          </a:p>
        </p:txBody>
      </p:sp>
      <p:sp>
        <p:nvSpPr>
          <p:cNvPr id="50" name="Shape 39"/>
          <p:cNvSpPr/>
          <p:nvPr/>
        </p:nvSpPr>
        <p:spPr>
          <a:xfrm>
            <a:off x="685800" y="8258175"/>
            <a:ext cx="3800475" cy="11144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1" name="Shape 40"/>
          <p:cNvSpPr/>
          <p:nvPr/>
        </p:nvSpPr>
        <p:spPr>
          <a:xfrm>
            <a:off x="685800" y="8258175"/>
            <a:ext cx="28575" cy="1114425"/>
          </a:xfrm>
          <a:prstGeom prst="rect">
            <a:avLst/>
          </a:prstGeom>
          <a:solidFill>
            <a:srgbClr val="10B981"/>
          </a:solidFill>
          <a:ln/>
        </p:spPr>
      </p:sp>
      <p:sp>
        <p:nvSpPr>
          <p:cNvPr id="52" name="Shape 41"/>
          <p:cNvSpPr/>
          <p:nvPr/>
        </p:nvSpPr>
        <p:spPr>
          <a:xfrm>
            <a:off x="857250" y="8429625"/>
            <a:ext cx="171450" cy="342900"/>
          </a:xfrm>
          <a:prstGeom prst="roundRect">
            <a:avLst/>
          </a:prstGeom>
          <a:solidFill>
            <a:srgbClr val="D1FAE5"/>
          </a:solidFill>
          <a:ln/>
        </p:spPr>
      </p:sp>
      <p:pic>
        <p:nvPicPr>
          <p:cNvPr id="53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7250" y="8515350"/>
            <a:ext cx="171450" cy="171450"/>
          </a:xfrm>
          <a:prstGeom prst="rect">
            <a:avLst/>
          </a:prstGeom>
        </p:spPr>
      </p:pic>
      <p:sp>
        <p:nvSpPr>
          <p:cNvPr id="54" name="Text 42"/>
          <p:cNvSpPr/>
          <p:nvPr/>
        </p:nvSpPr>
        <p:spPr>
          <a:xfrm>
            <a:off x="1143000" y="8429625"/>
            <a:ext cx="324326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065F4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Reverse Sales Decline</a:t>
            </a:r>
            <a:endParaRPr lang="en-US" sz="1013" dirty="0"/>
          </a:p>
        </p:txBody>
      </p:sp>
      <p:sp>
        <p:nvSpPr>
          <p:cNvPr id="55" name="Text 43"/>
          <p:cNvSpPr/>
          <p:nvPr/>
        </p:nvSpPr>
        <p:spPr>
          <a:xfrm>
            <a:off x="1143000" y="8686800"/>
            <a:ext cx="3243263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 growth initiatives such as new product launches, market expansion, or promotional campaigns to counter the declining sales trend.</a:t>
            </a:r>
            <a:endParaRPr lang="en-US" sz="900" dirty="0"/>
          </a:p>
        </p:txBody>
      </p:sp>
      <p:sp>
        <p:nvSpPr>
          <p:cNvPr id="56" name="Shape 44"/>
          <p:cNvSpPr/>
          <p:nvPr/>
        </p:nvSpPr>
        <p:spPr>
          <a:xfrm>
            <a:off x="4657725" y="8258175"/>
            <a:ext cx="3800475" cy="11144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7" name="Shape 45"/>
          <p:cNvSpPr/>
          <p:nvPr/>
        </p:nvSpPr>
        <p:spPr>
          <a:xfrm>
            <a:off x="4657725" y="8258175"/>
            <a:ext cx="28575" cy="1114425"/>
          </a:xfrm>
          <a:prstGeom prst="rect">
            <a:avLst/>
          </a:prstGeom>
          <a:solidFill>
            <a:srgbClr val="10B981"/>
          </a:solidFill>
          <a:ln/>
        </p:spPr>
      </p:sp>
      <p:sp>
        <p:nvSpPr>
          <p:cNvPr id="58" name="Shape 46"/>
          <p:cNvSpPr/>
          <p:nvPr/>
        </p:nvSpPr>
        <p:spPr>
          <a:xfrm>
            <a:off x="4829175" y="8429625"/>
            <a:ext cx="214313" cy="342900"/>
          </a:xfrm>
          <a:prstGeom prst="roundRect">
            <a:avLst/>
          </a:prstGeom>
          <a:solidFill>
            <a:srgbClr val="D1FAE5"/>
          </a:solidFill>
          <a:ln/>
        </p:spPr>
      </p:sp>
      <p:pic>
        <p:nvPicPr>
          <p:cNvPr id="59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29175" y="8515350"/>
            <a:ext cx="214313" cy="171450"/>
          </a:xfrm>
          <a:prstGeom prst="rect">
            <a:avLst/>
          </a:prstGeom>
        </p:spPr>
      </p:pic>
      <p:sp>
        <p:nvSpPr>
          <p:cNvPr id="60" name="Text 47"/>
          <p:cNvSpPr/>
          <p:nvPr/>
        </p:nvSpPr>
        <p:spPr>
          <a:xfrm>
            <a:off x="5157788" y="8429625"/>
            <a:ext cx="320040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065F4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Optimize Product Mix</a:t>
            </a:r>
            <a:endParaRPr lang="en-US" sz="1013" dirty="0"/>
          </a:p>
        </p:txBody>
      </p:sp>
      <p:sp>
        <p:nvSpPr>
          <p:cNvPr id="61" name="Text 48"/>
          <p:cNvSpPr/>
          <p:nvPr/>
        </p:nvSpPr>
        <p:spPr>
          <a:xfrm>
            <a:off x="5157788" y="8686800"/>
            <a:ext cx="320040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Analyze low-performing sub-categories for potential discontinuation and focus resources on high-performing product lines.</a:t>
            </a:r>
            <a:endParaRPr lang="en-US" sz="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804386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8572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4" name="Text 1"/>
          <p:cNvSpPr/>
          <p:nvPr/>
        </p:nvSpPr>
        <p:spPr>
          <a:xfrm>
            <a:off x="457200" y="428625"/>
            <a:ext cx="830103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2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Dashboard Interactivity</a:t>
            </a:r>
            <a:endParaRPr lang="en-US" sz="2250" dirty="0"/>
          </a:p>
        </p:txBody>
      </p:sp>
      <p:sp>
        <p:nvSpPr>
          <p:cNvPr id="5" name="Shape 2"/>
          <p:cNvSpPr/>
          <p:nvPr/>
        </p:nvSpPr>
        <p:spPr>
          <a:xfrm>
            <a:off x="283545" y="1085850"/>
            <a:ext cx="8229600" cy="6615113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918" y="1357313"/>
            <a:ext cx="171450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49294" y="1323982"/>
            <a:ext cx="6813993" cy="20774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Interactive Features in r Dashboard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685800" y="1730975"/>
            <a:ext cx="7843838" cy="1384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 err="1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Thisr</a:t>
            </a: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Internship_Task4_Dashboard.pbix includes several interactive features that enhance data exploration:</a:t>
            </a:r>
            <a:endParaRPr lang="en-US" sz="900" dirty="0"/>
          </a:p>
        </p:txBody>
      </p:sp>
      <p:sp>
        <p:nvSpPr>
          <p:cNvPr id="9" name="Shape 5"/>
          <p:cNvSpPr/>
          <p:nvPr/>
        </p:nvSpPr>
        <p:spPr>
          <a:xfrm>
            <a:off x="685800" y="2057400"/>
            <a:ext cx="3800475" cy="16573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0" name="Shape 6"/>
          <p:cNvSpPr/>
          <p:nvPr/>
        </p:nvSpPr>
        <p:spPr>
          <a:xfrm>
            <a:off x="685800" y="2057400"/>
            <a:ext cx="28575" cy="1657350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11" name="Shape 7"/>
          <p:cNvSpPr/>
          <p:nvPr/>
        </p:nvSpPr>
        <p:spPr>
          <a:xfrm>
            <a:off x="857250" y="2228850"/>
            <a:ext cx="212666" cy="342900"/>
          </a:xfrm>
          <a:prstGeom prst="roundRect">
            <a:avLst/>
          </a:prstGeom>
          <a:solidFill>
            <a:srgbClr val="DBEAFE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844" y="2314575"/>
            <a:ext cx="171450" cy="17145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184216" y="2228850"/>
            <a:ext cx="320204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Slicers</a:t>
            </a:r>
            <a:endParaRPr lang="en-US" sz="1013" dirty="0"/>
          </a:p>
        </p:txBody>
      </p:sp>
      <p:sp>
        <p:nvSpPr>
          <p:cNvPr id="14" name="Text 9"/>
          <p:cNvSpPr/>
          <p:nvPr/>
        </p:nvSpPr>
        <p:spPr>
          <a:xfrm>
            <a:off x="1184216" y="2518975"/>
            <a:ext cx="3202046" cy="2769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This dashboard includes interactive filters that allow users to focus on specific data segments:</a:t>
            </a:r>
            <a:endParaRPr lang="en-US" sz="90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4216" y="2936081"/>
            <a:ext cx="100013" cy="100013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341379" y="2914650"/>
            <a:ext cx="216011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Sub-Category filter (visible in the dashboard)</a:t>
            </a:r>
            <a:endParaRPr lang="en-US" sz="788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4216" y="3107531"/>
            <a:ext cx="100013" cy="100013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341379" y="3086100"/>
            <a:ext cx="154204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Date range filtering capabilities</a:t>
            </a:r>
            <a:endParaRPr lang="en-US" sz="788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4216" y="3278981"/>
            <a:ext cx="100013" cy="100013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341379" y="3257550"/>
            <a:ext cx="1317017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Segment selection options</a:t>
            </a:r>
            <a:endParaRPr lang="en-US" sz="788" dirty="0"/>
          </a:p>
        </p:txBody>
      </p:sp>
      <p:sp>
        <p:nvSpPr>
          <p:cNvPr id="21" name="Shape 13"/>
          <p:cNvSpPr/>
          <p:nvPr/>
        </p:nvSpPr>
        <p:spPr>
          <a:xfrm>
            <a:off x="4657725" y="2057400"/>
            <a:ext cx="3800475" cy="16573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2" name="Shape 14"/>
          <p:cNvSpPr/>
          <p:nvPr/>
        </p:nvSpPr>
        <p:spPr>
          <a:xfrm>
            <a:off x="4657725" y="2057400"/>
            <a:ext cx="28575" cy="1657350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23" name="Shape 15"/>
          <p:cNvSpPr/>
          <p:nvPr/>
        </p:nvSpPr>
        <p:spPr>
          <a:xfrm>
            <a:off x="4829175" y="2228850"/>
            <a:ext cx="305981" cy="342900"/>
          </a:xfrm>
          <a:prstGeom prst="roundRect">
            <a:avLst/>
          </a:prstGeom>
          <a:solidFill>
            <a:srgbClr val="DBEAFE"/>
          </a:solidFill>
          <a:ln/>
        </p:spPr>
      </p:sp>
      <p:pic>
        <p:nvPicPr>
          <p:cNvPr id="24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6427" y="2314575"/>
            <a:ext cx="171450" cy="171450"/>
          </a:xfrm>
          <a:prstGeom prst="rect">
            <a:avLst/>
          </a:prstGeom>
        </p:spPr>
      </p:pic>
      <p:sp>
        <p:nvSpPr>
          <p:cNvPr id="25" name="Text 16"/>
          <p:cNvSpPr/>
          <p:nvPr/>
        </p:nvSpPr>
        <p:spPr>
          <a:xfrm>
            <a:off x="5249456" y="2228850"/>
            <a:ext cx="3108731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Cross-Filtering</a:t>
            </a:r>
            <a:endParaRPr lang="en-US" sz="1013" dirty="0"/>
          </a:p>
        </p:txBody>
      </p:sp>
      <p:sp>
        <p:nvSpPr>
          <p:cNvPr id="26" name="Text 17"/>
          <p:cNvSpPr/>
          <p:nvPr/>
        </p:nvSpPr>
        <p:spPr>
          <a:xfrm>
            <a:off x="5249456" y="2518975"/>
            <a:ext cx="3108731" cy="2769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This dashboard supports cross-filtering between visualizations:</a:t>
            </a:r>
            <a:endParaRPr lang="en-US" sz="900" dirty="0"/>
          </a:p>
        </p:txBody>
      </p:sp>
      <p:pic>
        <p:nvPicPr>
          <p:cNvPr id="27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9456" y="2936081"/>
            <a:ext cx="100013" cy="100013"/>
          </a:xfrm>
          <a:prstGeom prst="rect">
            <a:avLst/>
          </a:prstGeom>
        </p:spPr>
      </p:pic>
      <p:sp>
        <p:nvSpPr>
          <p:cNvPr id="28" name="Text 18"/>
          <p:cNvSpPr/>
          <p:nvPr/>
        </p:nvSpPr>
        <p:spPr>
          <a:xfrm>
            <a:off x="5406619" y="2914650"/>
            <a:ext cx="268348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Click on a segment in the pie chart to filter other visuals</a:t>
            </a:r>
            <a:endParaRPr lang="en-US" sz="788" dirty="0"/>
          </a:p>
        </p:txBody>
      </p:sp>
      <p:pic>
        <p:nvPicPr>
          <p:cNvPr id="29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9456" y="3107531"/>
            <a:ext cx="100013" cy="100013"/>
          </a:xfrm>
          <a:prstGeom prst="rect">
            <a:avLst/>
          </a:prstGeom>
        </p:spPr>
      </p:pic>
      <p:sp>
        <p:nvSpPr>
          <p:cNvPr id="30" name="Text 19"/>
          <p:cNvSpPr/>
          <p:nvPr/>
        </p:nvSpPr>
        <p:spPr>
          <a:xfrm>
            <a:off x="5406619" y="3086100"/>
            <a:ext cx="242335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Select points in the scatter plot to see related data</a:t>
            </a:r>
            <a:endParaRPr lang="en-US" sz="788" dirty="0"/>
          </a:p>
        </p:txBody>
      </p:sp>
      <p:pic>
        <p:nvPicPr>
          <p:cNvPr id="3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9456" y="3350419"/>
            <a:ext cx="100013" cy="100013"/>
          </a:xfrm>
          <a:prstGeom prst="rect">
            <a:avLst/>
          </a:prstGeom>
        </p:spPr>
      </p:pic>
      <p:sp>
        <p:nvSpPr>
          <p:cNvPr id="32" name="Text 20"/>
          <p:cNvSpPr/>
          <p:nvPr/>
        </p:nvSpPr>
        <p:spPr>
          <a:xfrm>
            <a:off x="5406619" y="3257550"/>
            <a:ext cx="2951569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Click time periods in the line chart to focus on specific timeframes</a:t>
            </a:r>
            <a:endParaRPr lang="en-US" sz="788" dirty="0"/>
          </a:p>
        </p:txBody>
      </p:sp>
      <p:sp>
        <p:nvSpPr>
          <p:cNvPr id="33" name="Shape 21"/>
          <p:cNvSpPr/>
          <p:nvPr/>
        </p:nvSpPr>
        <p:spPr>
          <a:xfrm>
            <a:off x="685800" y="3886200"/>
            <a:ext cx="3800475" cy="15144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4" name="Shape 22"/>
          <p:cNvSpPr/>
          <p:nvPr/>
        </p:nvSpPr>
        <p:spPr>
          <a:xfrm>
            <a:off x="685800" y="3886200"/>
            <a:ext cx="28575" cy="151447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35" name="Shape 23"/>
          <p:cNvSpPr/>
          <p:nvPr/>
        </p:nvSpPr>
        <p:spPr>
          <a:xfrm>
            <a:off x="857250" y="4057650"/>
            <a:ext cx="342900" cy="342900"/>
          </a:xfrm>
          <a:prstGeom prst="ellipse">
            <a:avLst/>
          </a:prstGeom>
          <a:solidFill>
            <a:srgbClr val="DBEAFE"/>
          </a:solidFill>
          <a:ln/>
        </p:spPr>
      </p:sp>
      <p:pic>
        <p:nvPicPr>
          <p:cNvPr id="36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975" y="4143375"/>
            <a:ext cx="171450" cy="171450"/>
          </a:xfrm>
          <a:prstGeom prst="rect">
            <a:avLst/>
          </a:prstGeom>
        </p:spPr>
      </p:pic>
      <p:sp>
        <p:nvSpPr>
          <p:cNvPr id="37" name="Text 24"/>
          <p:cNvSpPr/>
          <p:nvPr/>
        </p:nvSpPr>
        <p:spPr>
          <a:xfrm>
            <a:off x="1314450" y="4057650"/>
            <a:ext cx="303330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Enhanced Tooltips</a:t>
            </a:r>
            <a:endParaRPr lang="en-US" sz="1013" dirty="0"/>
          </a:p>
        </p:txBody>
      </p:sp>
      <p:sp>
        <p:nvSpPr>
          <p:cNvPr id="38" name="Text 25"/>
          <p:cNvSpPr/>
          <p:nvPr/>
        </p:nvSpPr>
        <p:spPr>
          <a:xfrm>
            <a:off x="1314450" y="4314825"/>
            <a:ext cx="303330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Hovering over data points reveals detailed information:</a:t>
            </a:r>
            <a:endParaRPr lang="en-US" sz="900" dirty="0"/>
          </a:p>
        </p:txBody>
      </p:sp>
      <p:pic>
        <p:nvPicPr>
          <p:cNvPr id="39" name="Image 1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4450" y="4593431"/>
            <a:ext cx="100013" cy="100013"/>
          </a:xfrm>
          <a:prstGeom prst="rect">
            <a:avLst/>
          </a:prstGeom>
        </p:spPr>
      </p:pic>
      <p:sp>
        <p:nvSpPr>
          <p:cNvPr id="40" name="Text 26"/>
          <p:cNvSpPr/>
          <p:nvPr/>
        </p:nvSpPr>
        <p:spPr>
          <a:xfrm>
            <a:off x="1471613" y="4572000"/>
            <a:ext cx="1622747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Sales, Profit, and Quantity details</a:t>
            </a:r>
            <a:endParaRPr lang="en-US" sz="788" dirty="0"/>
          </a:p>
        </p:txBody>
      </p:sp>
      <p:pic>
        <p:nvPicPr>
          <p:cNvPr id="41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4450" y="4764881"/>
            <a:ext cx="100013" cy="100013"/>
          </a:xfrm>
          <a:prstGeom prst="rect">
            <a:avLst/>
          </a:prstGeom>
        </p:spPr>
      </p:pic>
      <p:sp>
        <p:nvSpPr>
          <p:cNvPr id="42" name="Text 27"/>
          <p:cNvSpPr/>
          <p:nvPr/>
        </p:nvSpPr>
        <p:spPr>
          <a:xfrm>
            <a:off x="1471613" y="4743450"/>
            <a:ext cx="162224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Percentage contribution to totals</a:t>
            </a:r>
            <a:endParaRPr lang="en-US" sz="788" dirty="0"/>
          </a:p>
        </p:txBody>
      </p:sp>
      <p:pic>
        <p:nvPicPr>
          <p:cNvPr id="43" name="Image 1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4450" y="4936331"/>
            <a:ext cx="100013" cy="100013"/>
          </a:xfrm>
          <a:prstGeom prst="rect">
            <a:avLst/>
          </a:prstGeom>
        </p:spPr>
      </p:pic>
      <p:sp>
        <p:nvSpPr>
          <p:cNvPr id="44" name="Text 28"/>
          <p:cNvSpPr/>
          <p:nvPr/>
        </p:nvSpPr>
        <p:spPr>
          <a:xfrm>
            <a:off x="1471613" y="4914900"/>
            <a:ext cx="240934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Contextual information based on the visualization</a:t>
            </a:r>
            <a:endParaRPr lang="en-US" sz="788" dirty="0"/>
          </a:p>
        </p:txBody>
      </p:sp>
      <p:sp>
        <p:nvSpPr>
          <p:cNvPr id="45" name="Shape 29"/>
          <p:cNvSpPr/>
          <p:nvPr/>
        </p:nvSpPr>
        <p:spPr>
          <a:xfrm>
            <a:off x="4657725" y="3886200"/>
            <a:ext cx="3800475" cy="15144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6" name="Shape 30"/>
          <p:cNvSpPr/>
          <p:nvPr/>
        </p:nvSpPr>
        <p:spPr>
          <a:xfrm>
            <a:off x="4657725" y="3886200"/>
            <a:ext cx="28575" cy="151447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47" name="Shape 31"/>
          <p:cNvSpPr/>
          <p:nvPr/>
        </p:nvSpPr>
        <p:spPr>
          <a:xfrm>
            <a:off x="4829175" y="4057650"/>
            <a:ext cx="327413" cy="342900"/>
          </a:xfrm>
          <a:prstGeom prst="ellipse">
            <a:avLst/>
          </a:prstGeom>
          <a:solidFill>
            <a:srgbClr val="DBEAFE"/>
          </a:solidFill>
          <a:ln/>
        </p:spPr>
      </p:sp>
      <p:pic>
        <p:nvPicPr>
          <p:cNvPr id="48" name="Image 1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07142" y="4143375"/>
            <a:ext cx="171450" cy="171450"/>
          </a:xfrm>
          <a:prstGeom prst="rect">
            <a:avLst/>
          </a:prstGeom>
        </p:spPr>
      </p:pic>
      <p:sp>
        <p:nvSpPr>
          <p:cNvPr id="49" name="Text 32"/>
          <p:cNvSpPr/>
          <p:nvPr/>
        </p:nvSpPr>
        <p:spPr>
          <a:xfrm>
            <a:off x="5270888" y="4057650"/>
            <a:ext cx="308730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Drill-Down Capability</a:t>
            </a:r>
            <a:endParaRPr lang="en-US" sz="1013" dirty="0"/>
          </a:p>
        </p:txBody>
      </p:sp>
      <p:sp>
        <p:nvSpPr>
          <p:cNvPr id="50" name="Text 33"/>
          <p:cNvSpPr/>
          <p:nvPr/>
        </p:nvSpPr>
        <p:spPr>
          <a:xfrm>
            <a:off x="5270888" y="4347775"/>
            <a:ext cx="3087300" cy="2769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 err="1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Thisr</a:t>
            </a: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dashboard supports exploring data at different levels:</a:t>
            </a:r>
            <a:endParaRPr lang="en-US" sz="900" dirty="0"/>
          </a:p>
        </p:txBody>
      </p:sp>
      <p:pic>
        <p:nvPicPr>
          <p:cNvPr id="51" name="Image 1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0888" y="4764881"/>
            <a:ext cx="100013" cy="100013"/>
          </a:xfrm>
          <a:prstGeom prst="rect">
            <a:avLst/>
          </a:prstGeom>
        </p:spPr>
      </p:pic>
      <p:sp>
        <p:nvSpPr>
          <p:cNvPr id="52" name="Text 34"/>
          <p:cNvSpPr/>
          <p:nvPr/>
        </p:nvSpPr>
        <p:spPr>
          <a:xfrm>
            <a:off x="5428050" y="4743450"/>
            <a:ext cx="1997404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Time: Drill from year to quarter to month</a:t>
            </a:r>
            <a:endParaRPr lang="en-US" sz="788" dirty="0"/>
          </a:p>
        </p:txBody>
      </p:sp>
      <p:pic>
        <p:nvPicPr>
          <p:cNvPr id="53" name="Image 1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0888" y="4936331"/>
            <a:ext cx="100013" cy="100013"/>
          </a:xfrm>
          <a:prstGeom prst="rect">
            <a:avLst/>
          </a:prstGeom>
        </p:spPr>
      </p:pic>
      <p:sp>
        <p:nvSpPr>
          <p:cNvPr id="54" name="Text 35"/>
          <p:cNvSpPr/>
          <p:nvPr/>
        </p:nvSpPr>
        <p:spPr>
          <a:xfrm>
            <a:off x="5428050" y="4914900"/>
            <a:ext cx="2435237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Categories: Explore from category to sub-category</a:t>
            </a:r>
            <a:endParaRPr lang="en-US" sz="788" dirty="0"/>
          </a:p>
        </p:txBody>
      </p:sp>
      <p:pic>
        <p:nvPicPr>
          <p:cNvPr id="55" name="Image 1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0888" y="5107781"/>
            <a:ext cx="100013" cy="100013"/>
          </a:xfrm>
          <a:prstGeom prst="rect">
            <a:avLst/>
          </a:prstGeom>
        </p:spPr>
      </p:pic>
      <p:sp>
        <p:nvSpPr>
          <p:cNvPr id="56" name="Text 36"/>
          <p:cNvSpPr/>
          <p:nvPr/>
        </p:nvSpPr>
        <p:spPr>
          <a:xfrm>
            <a:off x="5428050" y="5086350"/>
            <a:ext cx="2437442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Segments: Analyze detailed segment performance</a:t>
            </a:r>
            <a:endParaRPr lang="en-US" sz="788" dirty="0"/>
          </a:p>
        </p:txBody>
      </p:sp>
      <p:sp>
        <p:nvSpPr>
          <p:cNvPr id="57" name="Shape 37"/>
          <p:cNvSpPr/>
          <p:nvPr/>
        </p:nvSpPr>
        <p:spPr>
          <a:xfrm>
            <a:off x="685800" y="5743575"/>
            <a:ext cx="7772400" cy="1728788"/>
          </a:xfrm>
          <a:prstGeom prst="rect">
            <a:avLst/>
          </a:prstGeom>
          <a:solidFill>
            <a:srgbClr val="F8FAFC"/>
          </a:solidFill>
          <a:ln w="198">
            <a:solidFill>
              <a:srgbClr val="CBD5E1"/>
            </a:solidFill>
            <a:prstDash val="dash"/>
          </a:ln>
        </p:spPr>
      </p:sp>
      <p:sp>
        <p:nvSpPr>
          <p:cNvPr id="58" name="Text 38"/>
          <p:cNvSpPr/>
          <p:nvPr/>
        </p:nvSpPr>
        <p:spPr>
          <a:xfrm>
            <a:off x="800100" y="5857875"/>
            <a:ext cx="76152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13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How to Use Interactive Features</a:t>
            </a:r>
            <a:endParaRPr lang="en-US" sz="1013" dirty="0"/>
          </a:p>
        </p:txBody>
      </p:sp>
      <p:sp>
        <p:nvSpPr>
          <p:cNvPr id="59" name="Shape 39"/>
          <p:cNvSpPr/>
          <p:nvPr/>
        </p:nvSpPr>
        <p:spPr>
          <a:xfrm>
            <a:off x="1554491" y="6143625"/>
            <a:ext cx="6035018" cy="1185863"/>
          </a:xfrm>
          <a:prstGeom prst="rect">
            <a:avLst/>
          </a:prstGeom>
          <a:solidFill>
            <a:srgbClr val="FFFFFF"/>
          </a:solidFill>
          <a:ln w="99">
            <a:solidFill>
              <a:srgbClr val="E5E7EB"/>
            </a:solidFill>
            <a:prstDash val="solid"/>
          </a:ln>
        </p:spPr>
      </p:sp>
      <p:pic>
        <p:nvPicPr>
          <p:cNvPr id="60" name="Image 1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14393" y="6286500"/>
            <a:ext cx="100013" cy="114300"/>
          </a:xfrm>
          <a:prstGeom prst="rect">
            <a:avLst/>
          </a:prstGeom>
        </p:spPr>
      </p:pic>
      <p:sp>
        <p:nvSpPr>
          <p:cNvPr id="61" name="Text 40"/>
          <p:cNvSpPr/>
          <p:nvPr/>
        </p:nvSpPr>
        <p:spPr>
          <a:xfrm>
            <a:off x="3471556" y="6273508"/>
            <a:ext cx="2429461" cy="1384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Try these interactions with  dashboard:</a:t>
            </a:r>
            <a:endParaRPr lang="en-US" sz="900" dirty="0"/>
          </a:p>
        </p:txBody>
      </p:sp>
      <p:sp>
        <p:nvSpPr>
          <p:cNvPr id="62" name="Shape 41"/>
          <p:cNvSpPr/>
          <p:nvPr/>
        </p:nvSpPr>
        <p:spPr>
          <a:xfrm>
            <a:off x="1668791" y="6515100"/>
            <a:ext cx="171534" cy="200025"/>
          </a:xfrm>
          <a:prstGeom prst="ellipse">
            <a:avLst/>
          </a:prstGeom>
          <a:solidFill>
            <a:srgbClr val="DBEAFE"/>
          </a:solidFill>
          <a:ln/>
        </p:spPr>
      </p:sp>
      <p:sp>
        <p:nvSpPr>
          <p:cNvPr id="63" name="Text 42"/>
          <p:cNvSpPr/>
          <p:nvPr/>
        </p:nvSpPr>
        <p:spPr>
          <a:xfrm>
            <a:off x="1668791" y="6515100"/>
            <a:ext cx="242971" cy="200025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788" dirty="0"/>
          </a:p>
        </p:txBody>
      </p:sp>
      <p:sp>
        <p:nvSpPr>
          <p:cNvPr id="64" name="Text 43"/>
          <p:cNvSpPr/>
          <p:nvPr/>
        </p:nvSpPr>
        <p:spPr>
          <a:xfrm>
            <a:off x="1897475" y="6515100"/>
            <a:ext cx="268881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Click on the "Consumer" segment in the pie chart to filter all visuals to show only Consumer data</a:t>
            </a:r>
            <a:endParaRPr lang="en-US" sz="788" dirty="0"/>
          </a:p>
        </p:txBody>
      </p:sp>
      <p:sp>
        <p:nvSpPr>
          <p:cNvPr id="65" name="Shape 44"/>
          <p:cNvSpPr/>
          <p:nvPr/>
        </p:nvSpPr>
        <p:spPr>
          <a:xfrm>
            <a:off x="4629150" y="6515100"/>
            <a:ext cx="171534" cy="200025"/>
          </a:xfrm>
          <a:prstGeom prst="ellipse">
            <a:avLst/>
          </a:prstGeom>
          <a:solidFill>
            <a:srgbClr val="DBEAFE"/>
          </a:solidFill>
          <a:ln/>
        </p:spPr>
      </p:sp>
      <p:sp>
        <p:nvSpPr>
          <p:cNvPr id="66" name="Text 45"/>
          <p:cNvSpPr/>
          <p:nvPr/>
        </p:nvSpPr>
        <p:spPr>
          <a:xfrm>
            <a:off x="4629150" y="6515100"/>
            <a:ext cx="242971" cy="200025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788" dirty="0"/>
          </a:p>
        </p:txBody>
      </p:sp>
      <p:sp>
        <p:nvSpPr>
          <p:cNvPr id="67" name="Text 46"/>
          <p:cNvSpPr/>
          <p:nvPr/>
        </p:nvSpPr>
        <p:spPr>
          <a:xfrm>
            <a:off x="4857834" y="6515100"/>
            <a:ext cx="268881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 the Sub-Category filter to focus on specific product types and observe changes across all charts</a:t>
            </a:r>
            <a:endParaRPr lang="en-US" sz="788" dirty="0"/>
          </a:p>
        </p:txBody>
      </p:sp>
      <p:sp>
        <p:nvSpPr>
          <p:cNvPr id="68" name="Shape 47"/>
          <p:cNvSpPr/>
          <p:nvPr/>
        </p:nvSpPr>
        <p:spPr>
          <a:xfrm>
            <a:off x="1668791" y="6915150"/>
            <a:ext cx="171534" cy="200025"/>
          </a:xfrm>
          <a:prstGeom prst="ellipse">
            <a:avLst/>
          </a:prstGeom>
          <a:solidFill>
            <a:srgbClr val="DBEAFE"/>
          </a:solidFill>
          <a:ln/>
        </p:spPr>
      </p:sp>
      <p:sp>
        <p:nvSpPr>
          <p:cNvPr id="69" name="Text 48"/>
          <p:cNvSpPr/>
          <p:nvPr/>
        </p:nvSpPr>
        <p:spPr>
          <a:xfrm>
            <a:off x="1668791" y="6915150"/>
            <a:ext cx="242971" cy="200025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788" dirty="0"/>
          </a:p>
        </p:txBody>
      </p:sp>
      <p:sp>
        <p:nvSpPr>
          <p:cNvPr id="70" name="Text 49"/>
          <p:cNvSpPr/>
          <p:nvPr/>
        </p:nvSpPr>
        <p:spPr>
          <a:xfrm>
            <a:off x="1897475" y="6915150"/>
            <a:ext cx="268881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Click on specific time periods in the sales trend chart to analyze performance in those periods</a:t>
            </a:r>
            <a:endParaRPr lang="en-US" sz="788" dirty="0"/>
          </a:p>
        </p:txBody>
      </p:sp>
      <p:sp>
        <p:nvSpPr>
          <p:cNvPr id="71" name="Shape 50"/>
          <p:cNvSpPr/>
          <p:nvPr/>
        </p:nvSpPr>
        <p:spPr>
          <a:xfrm>
            <a:off x="4629150" y="6915150"/>
            <a:ext cx="171534" cy="200025"/>
          </a:xfrm>
          <a:prstGeom prst="ellipse">
            <a:avLst/>
          </a:prstGeom>
          <a:solidFill>
            <a:srgbClr val="DBEAFE"/>
          </a:solidFill>
          <a:ln/>
        </p:spPr>
      </p:sp>
      <p:sp>
        <p:nvSpPr>
          <p:cNvPr id="72" name="Text 51"/>
          <p:cNvSpPr/>
          <p:nvPr/>
        </p:nvSpPr>
        <p:spPr>
          <a:xfrm>
            <a:off x="4629150" y="6915150"/>
            <a:ext cx="242971" cy="200025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788" dirty="0"/>
          </a:p>
        </p:txBody>
      </p:sp>
      <p:sp>
        <p:nvSpPr>
          <p:cNvPr id="73" name="Text 52"/>
          <p:cNvSpPr/>
          <p:nvPr/>
        </p:nvSpPr>
        <p:spPr>
          <a:xfrm>
            <a:off x="4857834" y="6915150"/>
            <a:ext cx="268881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Hover over data points to view detailed tooltips with additional context and metrics</a:t>
            </a:r>
            <a:endParaRPr lang="en-US" sz="788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94385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8572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4" name="Text 1"/>
          <p:cNvSpPr/>
          <p:nvPr/>
        </p:nvSpPr>
        <p:spPr>
          <a:xfrm>
            <a:off x="457200" y="469813"/>
            <a:ext cx="8301038" cy="34624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2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Next Steps &amp; Conclusion</a:t>
            </a:r>
            <a:endParaRPr lang="en-US" sz="2250" dirty="0"/>
          </a:p>
        </p:txBody>
      </p:sp>
      <p:sp>
        <p:nvSpPr>
          <p:cNvPr id="5" name="Shape 2"/>
          <p:cNvSpPr/>
          <p:nvPr/>
        </p:nvSpPr>
        <p:spPr>
          <a:xfrm>
            <a:off x="457200" y="1085850"/>
            <a:ext cx="8229600" cy="65151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691533" y="1845274"/>
            <a:ext cx="7666655" cy="3580165"/>
          </a:xfrm>
          <a:prstGeom prst="rect">
            <a:avLst/>
          </a:prstGeom>
          <a:solidFill>
            <a:srgbClr val="E0F2FE"/>
          </a:solidFill>
          <a:ln w="99">
            <a:solidFill>
              <a:srgbClr val="BFDBFE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983" y="2045300"/>
            <a:ext cx="192881" cy="17145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141589" y="2013153"/>
            <a:ext cx="1834465" cy="2339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Dashboard Summary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862983" y="2376100"/>
            <a:ext cx="7500938" cy="1384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This Internship_Task4_Dashboard.pbix successfully demonstrates key data analysis skills through:</a:t>
            </a:r>
            <a:endParaRPr lang="en-US" sz="9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232" y="2916445"/>
            <a:ext cx="114300" cy="1143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08257" y="2887870"/>
            <a:ext cx="292106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Clear KPI visualization ($2.30M sales, $286.40K profit)</a:t>
            </a:r>
            <a:endParaRPr lang="en-US" sz="9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983" y="4896307"/>
            <a:ext cx="114300" cy="1143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63008" y="4867732"/>
            <a:ext cx="202299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Effective customer segment analysis</a:t>
            </a:r>
            <a:endParaRPr lang="en-US" sz="9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833" y="3585104"/>
            <a:ext cx="114300" cy="11430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05858" y="3556529"/>
            <a:ext cx="170319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Time-series trend visualization</a:t>
            </a:r>
            <a:endParaRPr lang="en-US" sz="900" dirty="0"/>
          </a:p>
        </p:txBody>
      </p:sp>
      <p:sp>
        <p:nvSpPr>
          <p:cNvPr id="17" name="Text 9"/>
          <p:cNvSpPr/>
          <p:nvPr/>
        </p:nvSpPr>
        <p:spPr>
          <a:xfrm>
            <a:off x="1063008" y="5169957"/>
            <a:ext cx="2095826" cy="1384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900" dirty="0"/>
          </a:p>
        </p:txBody>
      </p:sp>
      <p:sp>
        <p:nvSpPr>
          <p:cNvPr id="49" name="Text 36"/>
          <p:cNvSpPr/>
          <p:nvPr/>
        </p:nvSpPr>
        <p:spPr>
          <a:xfrm>
            <a:off x="4722362" y="7058482"/>
            <a:ext cx="64" cy="1731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endParaRPr lang="en-US" sz="1125" dirty="0"/>
          </a:p>
        </p:txBody>
      </p:sp>
      <p:sp>
        <p:nvSpPr>
          <p:cNvPr id="50" name="Text 37"/>
          <p:cNvSpPr/>
          <p:nvPr/>
        </p:nvSpPr>
        <p:spPr>
          <a:xfrm>
            <a:off x="857250" y="6931625"/>
            <a:ext cx="7500938" cy="1384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endParaRPr lang="en-US" sz="900" dirty="0"/>
          </a:p>
        </p:txBody>
      </p:sp>
      <p:pic>
        <p:nvPicPr>
          <p:cNvPr id="51" name="Image 5" descr="preencoded.png">
            <a:extLst>
              <a:ext uri="{FF2B5EF4-FFF2-40B4-BE49-F238E27FC236}">
                <a16:creationId xmlns:a16="http://schemas.microsoft.com/office/drawing/2014/main" id="{8B53D364-B631-7C13-ADF7-D27F653F9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839" y="4265861"/>
            <a:ext cx="114300" cy="114300"/>
          </a:xfrm>
          <a:prstGeom prst="rect">
            <a:avLst/>
          </a:prstGeom>
        </p:spPr>
      </p:pic>
      <p:sp>
        <p:nvSpPr>
          <p:cNvPr id="52" name="Text 9">
            <a:extLst>
              <a:ext uri="{FF2B5EF4-FFF2-40B4-BE49-F238E27FC236}">
                <a16:creationId xmlns:a16="http://schemas.microsoft.com/office/drawing/2014/main" id="{B22E645A-4FB0-F503-79B9-658101FE128A}"/>
              </a:ext>
            </a:extLst>
          </p:cNvPr>
          <p:cNvSpPr/>
          <p:nvPr/>
        </p:nvSpPr>
        <p:spPr>
          <a:xfrm>
            <a:off x="1055864" y="4237286"/>
            <a:ext cx="2095826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Product category distribution insights</a:t>
            </a:r>
            <a:endParaRPr lang="en-US" sz="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1403</Words>
  <Application>Microsoft Office PowerPoint</Application>
  <PresentationFormat>On-screen Show (16:9)</PresentationFormat>
  <Paragraphs>197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Noto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sri hari</cp:lastModifiedBy>
  <cp:revision>3</cp:revision>
  <dcterms:created xsi:type="dcterms:W3CDTF">2025-06-05T13:13:10Z</dcterms:created>
  <dcterms:modified xsi:type="dcterms:W3CDTF">2025-06-05T15:44:30Z</dcterms:modified>
</cp:coreProperties>
</file>